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263" r:id="rId3"/>
    <p:sldId id="257" r:id="rId4"/>
    <p:sldId id="256" r:id="rId5"/>
    <p:sldId id="259" r:id="rId6"/>
    <p:sldId id="260" r:id="rId7"/>
    <p:sldId id="261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 Poole" initials="RP" lastIdx="2" clrIdx="0">
    <p:extLst>
      <p:ext uri="{19B8F6BF-5375-455C-9EA6-DF929625EA0E}">
        <p15:presenceInfo xmlns:p15="http://schemas.microsoft.com/office/powerpoint/2012/main" userId="S-1-5-21-1998012517-4074073577-2554597425-22537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88367" autoAdjust="0"/>
  </p:normalViewPr>
  <p:slideViewPr>
    <p:cSldViewPr snapToGrid="0">
      <p:cViewPr varScale="1">
        <p:scale>
          <a:sx n="98" d="100"/>
          <a:sy n="98" d="100"/>
        </p:scale>
        <p:origin x="102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8F6D4-1CBE-49D9-9E51-BFA8E17A387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5A0C3-9473-4B38-BC27-95D6932E0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59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3600" b="1" u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sz="2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450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5A7A91-3E10-451D-81FD-F1AF909E9323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228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7C39A4-62B6-43C3-BCA2-8F9FEC12C2A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548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0A9B-9541-4D77-AD6F-627200C06E06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1E58-F708-41A4-939A-B0D0CEF70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468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0A9B-9541-4D77-AD6F-627200C06E06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1E58-F708-41A4-939A-B0D0CEF70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284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0A9B-9541-4D77-AD6F-627200C06E06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1E58-F708-41A4-939A-B0D0CEF70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59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0A9B-9541-4D77-AD6F-627200C06E06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1E58-F708-41A4-939A-B0D0CEF70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864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0A9B-9541-4D77-AD6F-627200C06E06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1E58-F708-41A4-939A-B0D0CEF70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123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0A9B-9541-4D77-AD6F-627200C06E06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1E58-F708-41A4-939A-B0D0CEF70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432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0A9B-9541-4D77-AD6F-627200C06E06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1E58-F708-41A4-939A-B0D0CEF70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19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0A9B-9541-4D77-AD6F-627200C06E06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1E58-F708-41A4-939A-B0D0CEF70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850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 u="sng">
                <a:solidFill>
                  <a:srgbClr val="5250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rgbClr val="525051"/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Arial" pitchFamily="34" charset="0"/>
              <a:buChar char="•"/>
              <a:defRPr sz="2200">
                <a:solidFill>
                  <a:srgbClr val="52505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rgbClr val="52505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52505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52505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z="1000" i="1"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541020A8-8025-475A-B358-F8E533FB1924}" type="slidenum">
              <a:rPr lang="en-US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2679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0A9B-9541-4D77-AD6F-627200C06E06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1E58-F708-41A4-939A-B0D0CEF70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706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0A9B-9541-4D77-AD6F-627200C06E06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1E58-F708-41A4-939A-B0D0CEF70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533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0A9B-9541-4D77-AD6F-627200C06E06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1E58-F708-41A4-939A-B0D0CEF70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171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2EFED2-E8DD-442B-91E1-2A5296807790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363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buFont typeface="Arial" pitchFamily="34" charset="0"/>
              <a:buChar char="•"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F9A762-E963-4679-800A-FC70DC35AF93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158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8CFC5E09-06CC-432A-8329-25F292792756}" type="slidenum">
              <a:rPr lang="en-US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11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29350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z="1000" i="1"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502D6E4F-1DDB-47C7-BFE2-6771D74B940A}" type="slidenum">
              <a:rPr lang="en-US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745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D8211D-0371-477A-8820-829DF207177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245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4E412F-6B6C-4B1E-B6F9-450A9F88D2C2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330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871F096F-6325-42C4-BF47-6F1A54E2703A}" type="slidenum">
              <a:rPr lang="en-US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914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1"/>
            <a:ext cx="12192000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2225" name="Picture 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4800" y="381000"/>
            <a:ext cx="154288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8805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u="sng">
          <a:solidFill>
            <a:srgbClr val="52505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 u="sng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 u="sng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 u="sng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 u="sng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52505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>
          <a:solidFill>
            <a:srgbClr val="52505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2505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2505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52505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80A9B-9541-4D77-AD6F-627200C06E06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91E58-F708-41A4-939A-B0D0CEF70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22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24slides.com/?utm_campaign=mp&amp;utm_medium=ppt&amp;utm_source=pptlink&amp;utm_content=&amp;utm_term=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monarchnational.com/ben-carter/" TargetMode="External"/><Relationship Id="rId3" Type="http://schemas.openxmlformats.org/officeDocument/2006/relationships/hyperlink" Target="https://www.linkedin.com/in/steven-a-hale-185a5070" TargetMode="External"/><Relationship Id="rId7" Type="http://schemas.openxmlformats.org/officeDocument/2006/relationships/image" Target="../media/image8.jpeg"/><Relationship Id="rId2" Type="http://schemas.openxmlformats.org/officeDocument/2006/relationships/hyperlink" Target="https://www.linkedin.com/in/david-lockhart-8037bb4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jpg"/><Relationship Id="rId10" Type="http://schemas.openxmlformats.org/officeDocument/2006/relationships/image" Target="../media/image10.jpeg"/><Relationship Id="rId4" Type="http://schemas.openxmlformats.org/officeDocument/2006/relationships/hyperlink" Target="https://www.linkedin.com/in/peter-sherman-98674910" TargetMode="Externa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2"/>
            <a:extLst>
              <a:ext uri="{FF2B5EF4-FFF2-40B4-BE49-F238E27FC236}">
                <a16:creationId xmlns:a16="http://schemas.microsoft.com/office/drawing/2014/main" id="{FD739A43-7308-4A45-800C-2B124CABF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01539" y="4087653"/>
            <a:ext cx="1955800" cy="1645882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83"/>
          <a:stretch/>
        </p:blipFill>
        <p:spPr>
          <a:xfrm>
            <a:off x="10379420" y="4257299"/>
            <a:ext cx="1000038" cy="875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5"/>
          <a:stretch/>
        </p:blipFill>
        <p:spPr>
          <a:xfrm>
            <a:off x="10153562" y="5156200"/>
            <a:ext cx="1550609" cy="57733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016AF48-2AA8-4B78-82AB-CE8B9E71F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701800"/>
            <a:ext cx="7023100" cy="3454400"/>
          </a:xfrm>
          <a:prstGeom prst="rect">
            <a:avLst/>
          </a:prstGeom>
          <a:solidFill>
            <a:srgbClr val="595959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C4CCBA-12AD-4433-A381-A03661E3D927}"/>
              </a:ext>
            </a:extLst>
          </p:cNvPr>
          <p:cNvSpPr txBox="1"/>
          <p:nvPr/>
        </p:nvSpPr>
        <p:spPr>
          <a:xfrm>
            <a:off x="781507" y="1985277"/>
            <a:ext cx="6130044" cy="276998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Competitive Intelligence:</a:t>
            </a:r>
          </a:p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Market Entrants</a:t>
            </a:r>
          </a:p>
          <a:p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Viceroy Preferred Insurance Company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AEBA89-B616-43ED-A91E-61105E1C9DD6}"/>
              </a:ext>
            </a:extLst>
          </p:cNvPr>
          <p:cNvSpPr txBox="1"/>
          <p:nvPr/>
        </p:nvSpPr>
        <p:spPr>
          <a:xfrm>
            <a:off x="3657600" y="4819135"/>
            <a:ext cx="325395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9/23/25</a:t>
            </a:r>
          </a:p>
        </p:txBody>
      </p:sp>
    </p:spTree>
    <p:extLst>
      <p:ext uri="{BB962C8B-B14F-4D97-AF65-F5344CB8AC3E}">
        <p14:creationId xmlns:p14="http://schemas.microsoft.com/office/powerpoint/2010/main" val="3752273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3352" y="365125"/>
            <a:ext cx="9330447" cy="771591"/>
          </a:xfrm>
        </p:spPr>
        <p:txBody>
          <a:bodyPr/>
          <a:lstStyle/>
          <a:p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Executive Snapshot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6052794" cy="4351338"/>
          </a:xfrm>
        </p:spPr>
        <p:txBody>
          <a:bodyPr>
            <a:noAutofit/>
          </a:bodyPr>
          <a:lstStyle/>
          <a:p>
            <a:pPr>
              <a:defRPr sz="1800"/>
            </a:pP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Approved by Florida OIR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8/1/25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800"/>
            </a:pP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Florida-authorized property insurer (corporate form to confirm via OIR company search)</a:t>
            </a:r>
          </a:p>
          <a:p>
            <a:pPr>
              <a:defRPr sz="1800"/>
            </a:pP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Authorized Florida lines: Homeowners Multi‑Peril and Dwelling Fire</a:t>
            </a:r>
          </a:p>
          <a:p>
            <a:pPr>
              <a:defRPr sz="1800"/>
            </a:pP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Initial focus: Florida personal residential market</a:t>
            </a:r>
          </a:p>
          <a:p>
            <a:pPr>
              <a:defRPr sz="1800"/>
            </a:pP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Website: www.viceroyinsurance.co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 under construction</a:t>
            </a:r>
          </a:p>
          <a:p>
            <a:pPr>
              <a:defRPr sz="1800"/>
            </a:pP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BA44779-CE4F-699C-F5E3-DE330AFEADBE}"/>
              </a:ext>
            </a:extLst>
          </p:cNvPr>
          <p:cNvGrpSpPr/>
          <p:nvPr/>
        </p:nvGrpSpPr>
        <p:grpSpPr>
          <a:xfrm>
            <a:off x="1" y="501"/>
            <a:ext cx="12191999" cy="752252"/>
            <a:chOff x="1" y="501"/>
            <a:chExt cx="12191999" cy="75225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DBE6276-C94C-8B7D-ADB4-41C00055099C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9897"/>
            <a:stretch/>
          </p:blipFill>
          <p:spPr>
            <a:xfrm>
              <a:off x="4419600" y="501"/>
              <a:ext cx="7772400" cy="18896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DCD2DD3-0021-846E-79BF-7F6E72F9A892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2" r="11503" b="80939"/>
            <a:stretch/>
          </p:blipFill>
          <p:spPr>
            <a:xfrm>
              <a:off x="1" y="501"/>
              <a:ext cx="6890994" cy="18896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2CE7408-4D1C-1763-95DE-DC55ABA9B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03" y="289489"/>
              <a:ext cx="1744711" cy="463264"/>
            </a:xfrm>
            <a:prstGeom prst="rect">
              <a:avLst/>
            </a:prstGeom>
          </p:spPr>
        </p:pic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B13948AD-D6C7-84B2-2136-EEF2E8AE0D8D}"/>
                </a:ext>
              </a:extLst>
            </p:cNvPr>
            <p:cNvSpPr/>
            <p:nvPr/>
          </p:nvSpPr>
          <p:spPr>
            <a:xfrm rot="10800000">
              <a:off x="11668812" y="272403"/>
              <a:ext cx="523187" cy="386623"/>
            </a:xfrm>
            <a:prstGeom prst="rtTriangle">
              <a:avLst/>
            </a:prstGeom>
            <a:solidFill>
              <a:srgbClr val="C7922A"/>
            </a:solidFill>
            <a:ln>
              <a:solidFill>
                <a:srgbClr val="C79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62F0FCA-ABD9-4260-285D-76877BABF3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8096" y="1845081"/>
            <a:ext cx="4785216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5728" y="187050"/>
            <a:ext cx="80836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rPr sz="4000" dirty="0">
                <a:latin typeface="Arial" panose="020B0604020202020204" pitchFamily="34" charset="0"/>
                <a:cs typeface="Arial" panose="020B0604020202020204" pitchFamily="34" charset="0"/>
              </a:rPr>
              <a:t>Leadership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&amp; Organization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36901" y="2873641"/>
            <a:ext cx="4191870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14181F"/>
                </a:solidFill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David “Dave” Lockhart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President — ex-President &amp; CFO at Monarch National; former CFO at Security First Insurance and Cabrillo/US Coastal</a:t>
            </a:r>
            <a:endParaRPr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6899" y="5826953"/>
            <a:ext cx="44649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 b="1">
                <a:solidFill>
                  <a:srgbClr val="14181F"/>
                </a:solidFill>
              </a:defRP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Steven A. Hale II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400">
                <a:solidFill>
                  <a:srgbClr val="3E4450"/>
                </a:solidFill>
              </a:defRP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Director — General Partner at Hale Partnership Capital Management; Prior CEO/Chair at HG Holdings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81752" y="5826953"/>
            <a:ext cx="44649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 b="1">
                <a:solidFill>
                  <a:srgbClr val="14181F"/>
                </a:solidFill>
              </a:defRP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Peter Sherman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400">
                <a:solidFill>
                  <a:srgbClr val="3E4450"/>
                </a:solidFill>
              </a:defRP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Director — Founder, Sherman Capital Management; Over 35 years in principal finance &amp; DCM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6D7E8A-AA01-9FAB-E145-74A39686BD96}"/>
              </a:ext>
            </a:extLst>
          </p:cNvPr>
          <p:cNvGrpSpPr/>
          <p:nvPr/>
        </p:nvGrpSpPr>
        <p:grpSpPr>
          <a:xfrm>
            <a:off x="1" y="501"/>
            <a:ext cx="12191999" cy="752252"/>
            <a:chOff x="1" y="501"/>
            <a:chExt cx="12191999" cy="75225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789FE2F-22F1-B23B-2E45-CEDB8763CA7A}"/>
                </a:ext>
              </a:extLst>
            </p:cNvPr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9897"/>
            <a:stretch/>
          </p:blipFill>
          <p:spPr>
            <a:xfrm>
              <a:off x="4419600" y="501"/>
              <a:ext cx="7772400" cy="18896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A90E1E1-D60C-5CF6-BCAE-03BC204171D6}"/>
                </a:ext>
              </a:extLst>
            </p:cNvPr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2" r="11503" b="80939"/>
            <a:stretch/>
          </p:blipFill>
          <p:spPr>
            <a:xfrm>
              <a:off x="1" y="501"/>
              <a:ext cx="6890994" cy="18896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DBBDCD9-8364-2DF5-6233-CD37414F8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03" y="289489"/>
              <a:ext cx="1744711" cy="463264"/>
            </a:xfrm>
            <a:prstGeom prst="rect">
              <a:avLst/>
            </a:prstGeom>
          </p:spPr>
        </p:pic>
        <p:sp>
          <p:nvSpPr>
            <p:cNvPr id="15" name="Right Triangle 14">
              <a:extLst>
                <a:ext uri="{FF2B5EF4-FFF2-40B4-BE49-F238E27FC236}">
                  <a16:creationId xmlns:a16="http://schemas.microsoft.com/office/drawing/2014/main" id="{E1F9EB76-3B89-C454-4E3E-578B2690A605}"/>
                </a:ext>
              </a:extLst>
            </p:cNvPr>
            <p:cNvSpPr/>
            <p:nvPr/>
          </p:nvSpPr>
          <p:spPr>
            <a:xfrm rot="10800000">
              <a:off x="11668812" y="272403"/>
              <a:ext cx="523187" cy="386623"/>
            </a:xfrm>
            <a:prstGeom prst="rtTriangle">
              <a:avLst/>
            </a:prstGeom>
            <a:solidFill>
              <a:srgbClr val="C7922A"/>
            </a:solidFill>
            <a:ln>
              <a:solidFill>
                <a:srgbClr val="C79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4540337-85DE-C136-96B1-F651F7972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908" y="1273441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F52B7D-0741-01CB-7313-10AE734E7B3A}"/>
              </a:ext>
            </a:extLst>
          </p:cNvPr>
          <p:cNvSpPr txBox="1"/>
          <p:nvPr/>
        </p:nvSpPr>
        <p:spPr>
          <a:xfrm>
            <a:off x="7081752" y="2873641"/>
            <a:ext cx="41918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14181F"/>
                </a:solidFill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William Bennett Carter, Jr.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Secretary/Incorporator – General Counsel &amp; Corp Secretary at Monarch National</a:t>
            </a:r>
            <a:endParaRPr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3C5D38-536E-3ADE-0FA5-4CDB8545D8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36833" y="1273441"/>
            <a:ext cx="1513142" cy="1600200"/>
          </a:xfrm>
          <a:prstGeom prst="rect">
            <a:avLst/>
          </a:prstGeom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F97034E4-3D9F-5DCF-228D-516EF3C00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908" y="4226753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68CB1962-FB1F-EBD5-FF9E-E14097616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833" y="4226753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2264" y="365126"/>
            <a:ext cx="9291536" cy="753556"/>
          </a:xfrm>
        </p:spPr>
        <p:txBody>
          <a:bodyPr>
            <a:normAutofit/>
          </a:bodyPr>
          <a:lstStyle/>
          <a:p>
            <a:r>
              <a:rPr sz="4000" dirty="0">
                <a:latin typeface="Arial" panose="020B0604020202020204" pitchFamily="34" charset="0"/>
                <a:cs typeface="Arial" panose="020B0604020202020204" pitchFamily="34" charset="0"/>
              </a:rPr>
              <a:t>Strategy, Product &amp;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 sz="1800"/>
            </a:pP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Product: Homeowners (HO‑3/HO‑6) and Dwelling Fire expected; confirm via IRFS filings</a:t>
            </a:r>
          </a:p>
          <a:p>
            <a:pPr>
              <a:defRPr sz="1800"/>
            </a:pP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Distribution: Anticipate agent‑led rollout; watch for producer appointment process and any MGA alignments</a:t>
            </a:r>
          </a:p>
          <a:p>
            <a:pPr>
              <a:defRPr sz="1800"/>
            </a:pP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Positioning: New Florida entrant post‑reforms; monitor for mitigation credits, roof &amp; water protections, FBC compliance in rate/rule filings</a:t>
            </a:r>
          </a:p>
          <a:p>
            <a:pPr>
              <a:defRPr sz="1800"/>
            </a:pP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Customer Experience: Modern intake/inspection workflow anticipated; details to be confirmed as filings post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B2C824-FC80-E042-E1E9-3F9EA6E05480}"/>
              </a:ext>
            </a:extLst>
          </p:cNvPr>
          <p:cNvGrpSpPr/>
          <p:nvPr/>
        </p:nvGrpSpPr>
        <p:grpSpPr>
          <a:xfrm>
            <a:off x="1" y="501"/>
            <a:ext cx="12191999" cy="752252"/>
            <a:chOff x="1" y="501"/>
            <a:chExt cx="12191999" cy="75225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0AE3903-EF95-61EA-A7D3-C3F0C45172BA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9897"/>
            <a:stretch/>
          </p:blipFill>
          <p:spPr>
            <a:xfrm>
              <a:off x="4419600" y="501"/>
              <a:ext cx="7772400" cy="18896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39495BA-BA1C-D5FF-C966-FD61C35A6019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2" r="11503" b="80939"/>
            <a:stretch/>
          </p:blipFill>
          <p:spPr>
            <a:xfrm>
              <a:off x="1" y="501"/>
              <a:ext cx="6890994" cy="18896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13393B0-BBE9-6C00-9B21-AA327FAC7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03" y="289489"/>
              <a:ext cx="1744711" cy="463264"/>
            </a:xfrm>
            <a:prstGeom prst="rect">
              <a:avLst/>
            </a:prstGeom>
          </p:spPr>
        </p:pic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46726222-7122-44C6-2F12-9EF7D5D6F0BB}"/>
                </a:ext>
              </a:extLst>
            </p:cNvPr>
            <p:cNvSpPr/>
            <p:nvPr/>
          </p:nvSpPr>
          <p:spPr>
            <a:xfrm rot="10800000">
              <a:off x="11668812" y="272403"/>
              <a:ext cx="523187" cy="386623"/>
            </a:xfrm>
            <a:prstGeom prst="rtTriangle">
              <a:avLst/>
            </a:prstGeom>
            <a:solidFill>
              <a:srgbClr val="C7922A"/>
            </a:solidFill>
            <a:ln>
              <a:solidFill>
                <a:srgbClr val="C79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2808" y="365126"/>
            <a:ext cx="9310991" cy="685462"/>
          </a:xfrm>
        </p:spPr>
        <p:txBody>
          <a:bodyPr>
            <a:normAutofit/>
          </a:bodyPr>
          <a:lstStyle/>
          <a:p>
            <a:r>
              <a:rPr sz="4000" dirty="0">
                <a:latin typeface="Arial" panose="020B0604020202020204" pitchFamily="34" charset="0"/>
                <a:cs typeface="Arial" panose="020B0604020202020204" pitchFamily="34" charset="0"/>
              </a:rPr>
              <a:t>Capital, Regulatory &amp; Risk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 sz="1800"/>
            </a:pP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Regulatory: Must obtain OIR approval of forms &amp; rates prior to writing; reinsurance program expected before bind</a:t>
            </a:r>
          </a:p>
          <a:p>
            <a:pPr>
              <a:defRPr sz="1800"/>
            </a:pP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Financial Strength/FIGA: As an authorized writer, FIGA protection applies to eligible lines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800"/>
            </a:pP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Risk Controls: Expect territorial/vintage exposure management common to new entrants; monitor PML posture in early filings</a:t>
            </a:r>
          </a:p>
          <a:p>
            <a:pPr>
              <a:defRPr sz="1800"/>
            </a:pP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Surplus: Specific dollar surplus not publicly disclosed as of approval date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D102F3E-B378-88F3-8729-678A72BA9F0A}"/>
              </a:ext>
            </a:extLst>
          </p:cNvPr>
          <p:cNvGrpSpPr/>
          <p:nvPr/>
        </p:nvGrpSpPr>
        <p:grpSpPr>
          <a:xfrm>
            <a:off x="1" y="501"/>
            <a:ext cx="12191999" cy="752252"/>
            <a:chOff x="1" y="501"/>
            <a:chExt cx="12191999" cy="75225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01CAE3D-F153-A11E-66FA-0A1D91347F70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9897"/>
            <a:stretch/>
          </p:blipFill>
          <p:spPr>
            <a:xfrm>
              <a:off x="4419600" y="501"/>
              <a:ext cx="7772400" cy="18896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AC15DEA-DBC1-FD58-2C4C-424D6FBB1FB6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2" r="11503" b="80939"/>
            <a:stretch/>
          </p:blipFill>
          <p:spPr>
            <a:xfrm>
              <a:off x="1" y="501"/>
              <a:ext cx="6890994" cy="18896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EE06343-41E8-E4F6-AE05-442DC92B3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03" y="289489"/>
              <a:ext cx="1744711" cy="463264"/>
            </a:xfrm>
            <a:prstGeom prst="rect">
              <a:avLst/>
            </a:prstGeom>
          </p:spPr>
        </p:pic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356BC0D0-750E-FFB4-77D4-62D9DBEF2A60}"/>
                </a:ext>
              </a:extLst>
            </p:cNvPr>
            <p:cNvSpPr/>
            <p:nvPr/>
          </p:nvSpPr>
          <p:spPr>
            <a:xfrm rot="10800000">
              <a:off x="11668812" y="272403"/>
              <a:ext cx="523187" cy="386623"/>
            </a:xfrm>
            <a:prstGeom prst="rtTriangle">
              <a:avLst/>
            </a:prstGeom>
            <a:solidFill>
              <a:srgbClr val="C7922A"/>
            </a:solidFill>
            <a:ln>
              <a:solidFill>
                <a:srgbClr val="C79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532" y="365126"/>
            <a:ext cx="9408268" cy="753556"/>
          </a:xfrm>
        </p:spPr>
        <p:txBody>
          <a:bodyPr>
            <a:normAutofit fontScale="90000"/>
          </a:bodyPr>
          <a:lstStyle/>
          <a:p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12‑Month Outlook — Execution &amp; KPIs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 sz="1800"/>
            </a:pP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Milestones: IRFS forms/rates approvals; reinsurance program placement; ratings visibility; agent appointments live</a:t>
            </a:r>
          </a:p>
          <a:p>
            <a:pPr>
              <a:defRPr sz="1800"/>
            </a:pP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Commercial KPIs: Appointed agents, quote‑bind conversion, policy count ramp (HO/DF), retention &amp; FNOL cycle time</a:t>
            </a:r>
          </a:p>
          <a:p>
            <a:pPr>
              <a:defRPr sz="1800"/>
            </a:pP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Risk KPIs: Early loss ratio vs peer cohort; wind/water severity; territory/vintage exposure caps adherence</a:t>
            </a:r>
          </a:p>
          <a:p>
            <a:pPr>
              <a:defRPr sz="1800"/>
            </a:pP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Capital KPIs: Surplus trend; RBC/adequacy; PML compliance as exposure scales</a:t>
            </a:r>
          </a:p>
          <a:p>
            <a:pPr>
              <a:defRPr sz="1800"/>
            </a:pP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Watch: Potential participation in Citizens depopulation once operational (TBD)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CCE7F3C-33A4-EA1A-BF19-A9175D048B01}"/>
              </a:ext>
            </a:extLst>
          </p:cNvPr>
          <p:cNvGrpSpPr/>
          <p:nvPr/>
        </p:nvGrpSpPr>
        <p:grpSpPr>
          <a:xfrm>
            <a:off x="1" y="501"/>
            <a:ext cx="12191999" cy="752252"/>
            <a:chOff x="1" y="501"/>
            <a:chExt cx="12191999" cy="75225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39DA21A-D75E-2B8B-4631-90691F141413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9897"/>
            <a:stretch/>
          </p:blipFill>
          <p:spPr>
            <a:xfrm>
              <a:off x="4419600" y="501"/>
              <a:ext cx="7772400" cy="18896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BEC06A0-AE3C-3B57-8BD6-3D8ED8F64668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2" r="11503" b="80939"/>
            <a:stretch/>
          </p:blipFill>
          <p:spPr>
            <a:xfrm>
              <a:off x="1" y="501"/>
              <a:ext cx="6890994" cy="18896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58D9E59-7225-6157-0199-CF7CA4D77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03" y="289489"/>
              <a:ext cx="1744711" cy="463264"/>
            </a:xfrm>
            <a:prstGeom prst="rect">
              <a:avLst/>
            </a:prstGeom>
          </p:spPr>
        </p:pic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310EE63B-552B-C4A9-CA32-9196ED304D5C}"/>
                </a:ext>
              </a:extLst>
            </p:cNvPr>
            <p:cNvSpPr/>
            <p:nvPr/>
          </p:nvSpPr>
          <p:spPr>
            <a:xfrm rot="10800000">
              <a:off x="11668812" y="272403"/>
              <a:ext cx="523187" cy="386623"/>
            </a:xfrm>
            <a:prstGeom prst="rtTriangle">
              <a:avLst/>
            </a:prstGeom>
            <a:solidFill>
              <a:srgbClr val="C7922A"/>
            </a:solidFill>
            <a:ln>
              <a:solidFill>
                <a:srgbClr val="C79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146156</TotalTime>
  <Words>404</Words>
  <Application>Microsoft Office PowerPoint</Application>
  <PresentationFormat>Widescreen</PresentationFormat>
  <Paragraphs>34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Default Design</vt:lpstr>
      <vt:lpstr>1_Office Theme</vt:lpstr>
      <vt:lpstr>PowerPoint Presentation</vt:lpstr>
      <vt:lpstr>Executive Snapshot</vt:lpstr>
      <vt:lpstr>PowerPoint Presentation</vt:lpstr>
      <vt:lpstr>Strategy, Product &amp; Distribution</vt:lpstr>
      <vt:lpstr>Capital, Regulatory &amp; Risk Framework</vt:lpstr>
      <vt:lpstr>12‑Month Outlook — Execution &amp; KPIs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TJ Smith</dc:creator>
  <cp:lastModifiedBy>Eric Seward</cp:lastModifiedBy>
  <cp:revision>897</cp:revision>
  <cp:lastPrinted>2025-09-22T13:24:06Z</cp:lastPrinted>
  <dcterms:created xsi:type="dcterms:W3CDTF">2021-04-13T14:52:14Z</dcterms:created>
  <dcterms:modified xsi:type="dcterms:W3CDTF">2025-09-23T15:35:27Z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c4b305e-b3e2-4eba-84b2-8a71d7ae3ae2_Enabled">
    <vt:lpwstr>true</vt:lpwstr>
  </property>
  <property fmtid="{D5CDD505-2E9C-101B-9397-08002B2CF9AE}" pid="3" name="MSIP_Label_0c4b305e-b3e2-4eba-84b2-8a71d7ae3ae2_SetDate">
    <vt:lpwstr>2025-09-22T12:50:19Z</vt:lpwstr>
  </property>
  <property fmtid="{D5CDD505-2E9C-101B-9397-08002B2CF9AE}" pid="4" name="MSIP_Label_0c4b305e-b3e2-4eba-84b2-8a71d7ae3ae2_Method">
    <vt:lpwstr>Standard</vt:lpwstr>
  </property>
  <property fmtid="{D5CDD505-2E9C-101B-9397-08002B2CF9AE}" pid="5" name="MSIP_Label_0c4b305e-b3e2-4eba-84b2-8a71d7ae3ae2_Name">
    <vt:lpwstr>defa4170-0d19-0005-0004-bc88714345d2</vt:lpwstr>
  </property>
  <property fmtid="{D5CDD505-2E9C-101B-9397-08002B2CF9AE}" pid="6" name="MSIP_Label_0c4b305e-b3e2-4eba-84b2-8a71d7ae3ae2_SiteId">
    <vt:lpwstr>202ee7fc-65d0-4d9f-9cea-e3136245dfd6</vt:lpwstr>
  </property>
  <property fmtid="{D5CDD505-2E9C-101B-9397-08002B2CF9AE}" pid="7" name="MSIP_Label_0c4b305e-b3e2-4eba-84b2-8a71d7ae3ae2_ActionId">
    <vt:lpwstr>8a4fa1a0-6fd6-4680-b308-fba082735cd1</vt:lpwstr>
  </property>
  <property fmtid="{D5CDD505-2E9C-101B-9397-08002B2CF9AE}" pid="8" name="MSIP_Label_0c4b305e-b3e2-4eba-84b2-8a71d7ae3ae2_ContentBits">
    <vt:lpwstr>0</vt:lpwstr>
  </property>
  <property fmtid="{D5CDD505-2E9C-101B-9397-08002B2CF9AE}" pid="9" name="MSIP_Label_0c4b305e-b3e2-4eba-84b2-8a71d7ae3ae2_Tag">
    <vt:lpwstr>10, 3, 0, 1</vt:lpwstr>
  </property>
</Properties>
</file>