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57" r:id="rId4"/>
    <p:sldId id="256" r:id="rId5"/>
    <p:sldId id="259" r:id="rId6"/>
    <p:sldId id="260" r:id="rId7"/>
    <p:sldId id="26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ole" initials="RP" lastIdx="2" clrIdx="0">
    <p:extLst>
      <p:ext uri="{19B8F6BF-5375-455C-9EA6-DF929625EA0E}">
        <p15:presenceInfo xmlns:p15="http://schemas.microsoft.com/office/powerpoint/2012/main" userId="S-1-5-21-1998012517-4074073577-2554597425-2253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8367" autoAdjust="0"/>
  </p:normalViewPr>
  <p:slideViewPr>
    <p:cSldViewPr snapToGrid="0">
      <p:cViewPr varScale="1">
        <p:scale>
          <a:sx n="98" d="100"/>
          <a:sy n="98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F6D4-1CBE-49D9-9E51-BFA8E17A387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A0C3-9473-4B38-BC27-95D6932E0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="1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A7A91-3E10-451D-81FD-F1AF909E932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C39A4-62B6-43C3-BCA2-8F9FEC12C2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u="sng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41020A8-8025-475A-B358-F8E533FB1924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FED2-E8DD-442B-91E1-2A529680779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A762-E963-4679-800A-FC70DC35AF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FC5E09-06CC-432A-8329-25F29279275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2D6E4F-1DDB-47C7-BFE2-6771D74B940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8211D-0371-477A-8820-829DF20717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E412F-6B6C-4B1E-B6F9-450A9F88D2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71F096F-6325-42C4-BF47-6F1A54E2703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12192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81000"/>
            <a:ext cx="15428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5250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250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5250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250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250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250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0A9B-9541-4D77-AD6F-627200C06E0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insuran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inkedin.com/in/jasonwilliammueller/?utm_source=chatgpt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in/danrpreston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11" Type="http://schemas.openxmlformats.org/officeDocument/2006/relationships/image" Target="../media/image11.jpeg"/><Relationship Id="rId5" Type="http://schemas.openxmlformats.org/officeDocument/2006/relationships/hyperlink" Target="https://www.linkedin.com/in/billclerico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linkedin.com/in/samshank/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1539" y="4087653"/>
            <a:ext cx="1955800" cy="16458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3"/>
          <a:stretch/>
        </p:blipFill>
        <p:spPr>
          <a:xfrm>
            <a:off x="10379420" y="4257299"/>
            <a:ext cx="1000038" cy="87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/>
          <a:stretch/>
        </p:blipFill>
        <p:spPr>
          <a:xfrm>
            <a:off x="10153562" y="5156200"/>
            <a:ext cx="1550609" cy="57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rgbClr val="59595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7" y="2262276"/>
            <a:ext cx="6130044" cy="22159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Intelligence: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 Entrants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Insurance Exchange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3657600" y="4819135"/>
            <a:ext cx="32539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9/22/25</a:t>
            </a:r>
          </a:p>
        </p:txBody>
      </p:sp>
    </p:spTree>
    <p:extLst>
      <p:ext uri="{BB962C8B-B14F-4D97-AF65-F5344CB8AC3E}">
        <p14:creationId xmlns:p14="http://schemas.microsoft.com/office/powerpoint/2010/main" val="3752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2" y="365125"/>
            <a:ext cx="9330447" cy="771591"/>
          </a:xfrm>
        </p:spPr>
        <p:txBody>
          <a:bodyPr/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Executive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52794" cy="4351338"/>
          </a:xfrm>
        </p:spPr>
        <p:txBody>
          <a:bodyPr>
            <a:noAutofit/>
          </a:bodyPr>
          <a:lstStyle/>
          <a:p>
            <a:pPr>
              <a:defRPr sz="18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Approved by Florida OIR (Consent Orders: Sept 8 &amp; Sept 15, 2025)</a:t>
            </a:r>
          </a:p>
          <a:p>
            <a:pPr>
              <a:defRPr sz="18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Reciprocal insurer (Florida-domiciled); AIF: Stand Insurance Exchange AIF, LLC; SAC governance</a:t>
            </a:r>
          </a:p>
          <a:p>
            <a:pPr>
              <a:defRPr sz="18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Authorized FL lines: Fire (0010), Allied Lines (0020), Homeowners Multi‑Peril (0040), Inland Marine (0090), Other Liability (0170)</a:t>
            </a:r>
          </a:p>
          <a:p>
            <a:pPr>
              <a:defRPr sz="18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Citizens Depopulation: Approval to assume up to 25,000 personal residential multi‑peril policies; initial target ~Dec 16, 2025; comparable coverage requirement</a:t>
            </a:r>
          </a:p>
          <a:p>
            <a:pPr>
              <a:defRPr sz="18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HQ: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335 N. Monroe St., Tallahassee, FL</a:t>
            </a:r>
          </a:p>
          <a:p>
            <a:pPr>
              <a:defRPr sz="18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https://www.standinsurance.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1800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44779-CE4F-699C-F5E3-DE330AFEADBE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E6276-C94C-8B7D-ADB4-41C00055099C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D2DD3-0021-846E-79BF-7F6E72F9A892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CE7408-4D1C-1763-95DE-DC55ABA9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3948AD-D6C7-84B2-2136-EEF2E8AE0D8D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F3578D-D056-4AFE-C732-4E1C76042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034" y="1973348"/>
            <a:ext cx="4930371" cy="374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28" y="187050"/>
            <a:ext cx="808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sz="4000" dirty="0"/>
              <a:t>Leadership</a:t>
            </a:r>
            <a:r>
              <a:rPr lang="en-US" sz="4000" dirty="0"/>
              <a:t> &amp; Organization</a:t>
            </a:r>
            <a:endParaRPr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36901" y="2873641"/>
            <a:ext cx="4191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sz="2000" dirty="0">
                <a:hlinkClick r:id="rId2"/>
              </a:rPr>
              <a:t>Dan Preston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sz="1400" dirty="0"/>
              <a:t>Chairman / CEO / President / Secretary — ex‑CEO </a:t>
            </a:r>
            <a:r>
              <a:rPr sz="1400" dirty="0" err="1"/>
              <a:t>Metromile</a:t>
            </a:r>
            <a:r>
              <a:rPr sz="1400" dirty="0"/>
              <a:t>; Board member at Dave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1753" y="2873641"/>
            <a:ext cx="419187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sz="2000" dirty="0">
                <a:hlinkClick r:id="rId3"/>
              </a:rPr>
              <a:t>Jason Mueller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sz="1400" dirty="0"/>
              <a:t>Co‑founder &amp; Chief Product Officer — ex‑CPO </a:t>
            </a:r>
            <a:r>
              <a:rPr sz="1400" dirty="0" err="1"/>
              <a:t>Policygenius</a:t>
            </a:r>
            <a:r>
              <a:rPr sz="1400" dirty="0"/>
              <a:t>; ex‑VP Product Pendo; founder of </a:t>
            </a:r>
            <a:r>
              <a:rPr sz="1400" dirty="0" err="1"/>
              <a:t>MyFit</a:t>
            </a:r>
            <a:r>
              <a:rPr sz="1400" dirty="0"/>
              <a:t> (</a:t>
            </a:r>
            <a:r>
              <a:rPr sz="1400" dirty="0" err="1"/>
              <a:t>acq</a:t>
            </a:r>
            <a:r>
              <a:rPr sz="1400" dirty="0"/>
              <a:t>. by Naviance)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6900" y="5875593"/>
            <a:ext cx="3960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sz="2000" dirty="0">
                <a:hlinkClick r:id="rId4"/>
              </a:rPr>
              <a:t>Sam Shank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sz="1400" dirty="0"/>
              <a:t>Co‑founder — ex‑CEO &amp; Co‑founder </a:t>
            </a:r>
            <a:r>
              <a:rPr sz="1400" dirty="0" err="1"/>
              <a:t>HotelTonight</a:t>
            </a:r>
            <a:r>
              <a:rPr sz="1400" dirty="0"/>
              <a:t> (</a:t>
            </a:r>
            <a:r>
              <a:rPr sz="1400" dirty="0" err="1"/>
              <a:t>acq</a:t>
            </a:r>
            <a:r>
              <a:rPr sz="1400" dirty="0"/>
              <a:t>. by Airbnb)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1752" y="5875593"/>
            <a:ext cx="4083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sz="2000" dirty="0">
                <a:hlinkClick r:id="rId5"/>
              </a:rPr>
              <a:t>Bill Clerico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sz="1400" dirty="0"/>
              <a:t>Co‑founder — ex‑CEO/Founder WePay (</a:t>
            </a:r>
            <a:r>
              <a:rPr sz="1400" dirty="0" err="1"/>
              <a:t>acq</a:t>
            </a:r>
            <a:r>
              <a:rPr sz="1400" dirty="0"/>
              <a:t>. by JPMorgan); Managing Partner at Convective Capital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D7E8A-AA01-9FAB-E145-74A39686BD96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89FE2F-22F1-B23B-2E45-CEDB8763CA7A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90E1E1-D60C-5CF6-BCAE-03BC204171D6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BDCD9-8364-2DF5-6233-CD37414F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E1F9EB76-3B89-C454-4E3E-578B2690A605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2594A5-D041-8DF5-40FF-87642A85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72" y="10152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B1E74C-9501-FC33-F9B6-77CF4A2E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31" y="10152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F56A7F7-506C-1262-DF3D-A1193930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72" y="39572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8BA7BAB-DC35-E617-FFB2-D45F892E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31" y="39705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64" y="365126"/>
            <a:ext cx="9291536" cy="753556"/>
          </a:xfrm>
        </p:spPr>
        <p:txBody>
          <a:bodyPr>
            <a:normAutofit/>
          </a:bodyPr>
          <a:lstStyle/>
          <a:p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Strategy, Product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Mitigation‑first, tech‑forward: physics/AI (digital twins, advanced modeling) to guide property hardening &amp; pricing credits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Initial focus: HO‑3; monitor IRFS for HO‑6/DP; emphasize mitigation credits (roof resilience, secondary water, FBC compliance)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Distribution: Agency-led; broker appointment portal live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CX &amp; Ops: Data‑driven underwriting, streamlined intake/inspection; prevention‑oriented engagement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Appointing new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agents in FL &amp; 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2C824-FC80-E042-E1E9-3F9EA6E05480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E3903-EF95-61EA-A7D3-C3F0C45172B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9495BA-BA1C-D5FF-C966-FD61C35A601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3393B0-BBE9-6C00-9B21-AA327FAC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6726222-7122-44C6-2F12-9EF7D5D6F0BB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08" y="365126"/>
            <a:ext cx="9310991" cy="685462"/>
          </a:xfrm>
        </p:spPr>
        <p:txBody>
          <a:bodyPr>
            <a:normAutofit/>
          </a:bodyPr>
          <a:lstStyle/>
          <a:p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Capital, Regulatory &amp; Risk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Non‑assessable policies; 10% surplus contribution retained as policyholder surplus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Surplus not fully disclosed.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Statutory deposits: $300k (§624.411) + $100k reciprocal deposit (§629.121)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Reinsurance &amp; PML: Program must be placed pre‑launch; annual 1‑in‑100 PML filings in first 3 years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Citizens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depop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execution contingent on reinsurance, rating readiness, and comparable coverage parity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02F3E-B378-88F3-8729-678A72BA9F0A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CAE3D-F153-A11E-66FA-0A1D91347F7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15DEA-DBC1-FD58-2C4C-424D6FBB1FB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06343-41E8-E4F6-AE05-442DC92B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56BC0D0-750E-FFB4-77D4-62D9DBEF2A60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2" y="365126"/>
            <a:ext cx="9408268" cy="753556"/>
          </a:xfrm>
        </p:spPr>
        <p:txBody>
          <a:bodyPr>
            <a:normAutofit fontScale="90000"/>
          </a:bodyPr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12‑Month Outlook — Execution &amp; KPIs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Milestones: IRFS approvals; reinsurance panel finalized; Citizens assumption readiness (~Dec 16); FIGA/ratings checkpoints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Commercial KPIs: Bound policies, appointed agents, mitigation credit adoption, quote‑bind conversion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Risk KPIs: Modeled vs actual LR; wind/water severity; territory/vintage exposure caps adherence</a:t>
            </a:r>
          </a:p>
          <a:p>
            <a:pPr>
              <a:defRPr sz="18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Capital KPIs: Subscriber surplus contributions; surplus/RBC trend; PML compliance as portfolio scales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E7F3C-33A4-EA1A-BF19-A9175D048B01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DA21A-D75E-2B8B-4631-90691F14141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EC06A0-AE3C-3B57-8BD6-3D8ED8F6466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8D9E59-7225-6157-0199-CF7CA4D7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10EE63B-552B-C4A9-CA32-9196ED304D5C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145913</TotalTime>
  <Words>470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Default Design</vt:lpstr>
      <vt:lpstr>1_Office Theme</vt:lpstr>
      <vt:lpstr>PowerPoint Presentation</vt:lpstr>
      <vt:lpstr>Executive Snapshot</vt:lpstr>
      <vt:lpstr>PowerPoint Presentation</vt:lpstr>
      <vt:lpstr>Strategy, Product &amp; Distribution</vt:lpstr>
      <vt:lpstr>Capital, Regulatory &amp; Risk Framework</vt:lpstr>
      <vt:lpstr>12‑Month Outlook — Execution &amp; KPIs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Smith</dc:creator>
  <cp:lastModifiedBy>Eric Seward</cp:lastModifiedBy>
  <cp:revision>889</cp:revision>
  <cp:lastPrinted>2025-09-22T13:24:06Z</cp:lastPrinted>
  <dcterms:created xsi:type="dcterms:W3CDTF">2021-04-13T14:52:14Z</dcterms:created>
  <dcterms:modified xsi:type="dcterms:W3CDTF">2025-09-22T14:06:25Z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4b305e-b3e2-4eba-84b2-8a71d7ae3ae2_Enabled">
    <vt:lpwstr>true</vt:lpwstr>
  </property>
  <property fmtid="{D5CDD505-2E9C-101B-9397-08002B2CF9AE}" pid="3" name="MSIP_Label_0c4b305e-b3e2-4eba-84b2-8a71d7ae3ae2_SetDate">
    <vt:lpwstr>2025-09-22T12:50:19Z</vt:lpwstr>
  </property>
  <property fmtid="{D5CDD505-2E9C-101B-9397-08002B2CF9AE}" pid="4" name="MSIP_Label_0c4b305e-b3e2-4eba-84b2-8a71d7ae3ae2_Method">
    <vt:lpwstr>Standard</vt:lpwstr>
  </property>
  <property fmtid="{D5CDD505-2E9C-101B-9397-08002B2CF9AE}" pid="5" name="MSIP_Label_0c4b305e-b3e2-4eba-84b2-8a71d7ae3ae2_Name">
    <vt:lpwstr>defa4170-0d19-0005-0004-bc88714345d2</vt:lpwstr>
  </property>
  <property fmtid="{D5CDD505-2E9C-101B-9397-08002B2CF9AE}" pid="6" name="MSIP_Label_0c4b305e-b3e2-4eba-84b2-8a71d7ae3ae2_SiteId">
    <vt:lpwstr>202ee7fc-65d0-4d9f-9cea-e3136245dfd6</vt:lpwstr>
  </property>
  <property fmtid="{D5CDD505-2E9C-101B-9397-08002B2CF9AE}" pid="7" name="MSIP_Label_0c4b305e-b3e2-4eba-84b2-8a71d7ae3ae2_ActionId">
    <vt:lpwstr>8a4fa1a0-6fd6-4680-b308-fba082735cd1</vt:lpwstr>
  </property>
  <property fmtid="{D5CDD505-2E9C-101B-9397-08002B2CF9AE}" pid="8" name="MSIP_Label_0c4b305e-b3e2-4eba-84b2-8a71d7ae3ae2_ContentBits">
    <vt:lpwstr>0</vt:lpwstr>
  </property>
  <property fmtid="{D5CDD505-2E9C-101B-9397-08002B2CF9AE}" pid="9" name="MSIP_Label_0c4b305e-b3e2-4eba-84b2-8a71d7ae3ae2_Tag">
    <vt:lpwstr>10, 3, 0, 1</vt:lpwstr>
  </property>
</Properties>
</file>