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63" r:id="rId3"/>
    <p:sldId id="257" r:id="rId4"/>
    <p:sldId id="256" r:id="rId5"/>
    <p:sldId id="259" r:id="rId6"/>
    <p:sldId id="260" r:id="rId7"/>
    <p:sldId id="261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Poole" initials="RP" lastIdx="2" clrIdx="0">
    <p:extLst>
      <p:ext uri="{19B8F6BF-5375-455C-9EA6-DF929625EA0E}">
        <p15:presenceInfo xmlns:p15="http://schemas.microsoft.com/office/powerpoint/2012/main" userId="S-1-5-21-1998012517-4074073577-2554597425-22537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88367" autoAdjust="0"/>
  </p:normalViewPr>
  <p:slideViewPr>
    <p:cSldViewPr snapToGrid="0">
      <p:cViewPr varScale="1">
        <p:scale>
          <a:sx n="98" d="100"/>
          <a:sy n="98" d="100"/>
        </p:scale>
        <p:origin x="102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8F6D4-1CBE-49D9-9E51-BFA8E17A387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5A0C3-9473-4B38-BC27-95D6932E0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59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 b="1" u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5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5A7A91-3E10-451D-81FD-F1AF909E932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22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7C39A4-62B6-43C3-BCA2-8F9FEC12C2A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48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468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284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59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64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23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432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19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5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 u="sng">
                <a:solidFill>
                  <a:srgbClr val="5250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525051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Arial" pitchFamily="34" charset="0"/>
              <a:buChar char="•"/>
              <a:defRPr sz="2200">
                <a:solidFill>
                  <a:srgbClr val="52505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52505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52505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52505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000" i="1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41020A8-8025-475A-B358-F8E533FB1924}" type="slidenum">
              <a:rPr lang="en-US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67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06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533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7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2EFED2-E8DD-442B-91E1-2A529680779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6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buFont typeface="Arial" pitchFamily="34" charset="0"/>
              <a:buChar char="•"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F9A762-E963-4679-800A-FC70DC35AF9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58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CFC5E09-06CC-432A-8329-25F292792756}" type="slidenum">
              <a:rPr lang="en-US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2935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000" i="1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02D6E4F-1DDB-47C7-BFE2-6771D74B940A}" type="slidenum">
              <a:rPr lang="en-US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4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D8211D-0371-477A-8820-829DF207177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4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4E412F-6B6C-4B1E-B6F9-450A9F88D2C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33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71F096F-6325-42C4-BF47-6F1A54E2703A}" type="slidenum">
              <a:rPr lang="en-US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1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"/>
            <a:ext cx="12192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2225" name="Picture 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381000"/>
            <a:ext cx="15428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880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rgbClr val="52505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52505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>
          <a:solidFill>
            <a:srgbClr val="52505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2505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2505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52505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80A9B-9541-4D77-AD6F-627200C06E0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22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24slides.com/?utm_campaign=mp&amp;utm_medium=ppt&amp;utm_source=pptlink&amp;utm_content=&amp;utm_term=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axisinsure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linkedin.com/in/jbaczkiewicz/" TargetMode="External"/><Relationship Id="rId5" Type="http://schemas.openxmlformats.org/officeDocument/2006/relationships/hyperlink" Target="https://www.linkedin.com/in/jennifer-gravelle-27847a24/" TargetMode="External"/><Relationship Id="rId4" Type="http://schemas.openxmlformats.org/officeDocument/2006/relationships/hyperlink" Target="https://www.linkedin.com/in/richard-ficca-2b8b562b/" TargetMode="Externa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/>
            <a:extLst>
              <a:ext uri="{FF2B5EF4-FFF2-40B4-BE49-F238E27FC236}">
                <a16:creationId xmlns:a16="http://schemas.microsoft.com/office/drawing/2014/main" id="{FD739A43-7308-4A45-800C-2B124CABF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01539" y="4087653"/>
            <a:ext cx="1955800" cy="1645882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83"/>
          <a:stretch/>
        </p:blipFill>
        <p:spPr>
          <a:xfrm>
            <a:off x="10379420" y="4257299"/>
            <a:ext cx="1000038" cy="875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5"/>
          <a:stretch/>
        </p:blipFill>
        <p:spPr>
          <a:xfrm>
            <a:off x="10153562" y="5156200"/>
            <a:ext cx="1550609" cy="5773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016AF48-2AA8-4B78-82AB-CE8B9E71F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01800"/>
            <a:ext cx="7023100" cy="3454400"/>
          </a:xfrm>
          <a:prstGeom prst="rect">
            <a:avLst/>
          </a:prstGeom>
          <a:solidFill>
            <a:srgbClr val="595959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C4CCBA-12AD-4433-A381-A03661E3D927}"/>
              </a:ext>
            </a:extLst>
          </p:cNvPr>
          <p:cNvSpPr txBox="1"/>
          <p:nvPr/>
        </p:nvSpPr>
        <p:spPr>
          <a:xfrm>
            <a:off x="781507" y="2262276"/>
            <a:ext cx="6130044" cy="221599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 Intelligence:</a:t>
            </a: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Market Entrants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Praxis Reciprocal Exchange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AEBA89-B616-43ED-A91E-61105E1C9DD6}"/>
              </a:ext>
            </a:extLst>
          </p:cNvPr>
          <p:cNvSpPr txBox="1"/>
          <p:nvPr/>
        </p:nvSpPr>
        <p:spPr>
          <a:xfrm>
            <a:off x="3657600" y="4819135"/>
            <a:ext cx="325395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9/22/25</a:t>
            </a:r>
          </a:p>
        </p:txBody>
      </p:sp>
    </p:spTree>
    <p:extLst>
      <p:ext uri="{BB962C8B-B14F-4D97-AF65-F5344CB8AC3E}">
        <p14:creationId xmlns:p14="http://schemas.microsoft.com/office/powerpoint/2010/main" val="3752273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352" y="365125"/>
            <a:ext cx="9330447" cy="771591"/>
          </a:xfrm>
        </p:spPr>
        <p:txBody>
          <a:bodyPr/>
          <a:lstStyle/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Executive Snapshot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708514" cy="4351338"/>
          </a:xfrm>
        </p:spPr>
        <p:txBody>
          <a:bodyPr>
            <a:normAutofit fontScale="92500" lnSpcReduction="20000"/>
          </a:bodyPr>
          <a:lstStyle/>
          <a:p>
            <a:pPr>
              <a:defRPr sz="1800"/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Approved by Florida OIR (Consent Order: Sept 11, 2025)</a:t>
            </a:r>
          </a:p>
          <a:p>
            <a:pPr>
              <a:defRPr sz="1800"/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Reciprocal insurer (Florida-domiciled); AIF: PRE Risk Management, LLC; SAC governance</a:t>
            </a:r>
          </a:p>
          <a:p>
            <a:pPr>
              <a:defRPr sz="1800"/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Authorized FL lines: Fire (0010), Allied Lines (0020), Homeowners Multi‑Peril (0040), Inland Marine (0090), Other Liability (0170), Boiler &amp; Machinery (0270)</a:t>
            </a:r>
          </a:p>
          <a:p>
            <a:pPr>
              <a:defRPr sz="1800"/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Primary focus: Florida personal residential homeowners; B&amp;M authority enables equipment breakdown options over time</a:t>
            </a:r>
          </a:p>
          <a:p>
            <a:pPr>
              <a:defRPr sz="1800"/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HQ: Tampa, FL (</a:t>
            </a:r>
            <a:r>
              <a:rPr lang="en-US" sz="2400" dirty="0"/>
              <a:t>5600 Mariner St., Suite 227, Tampa, FL 33609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800"/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Website: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https://www.praxisinsures.co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 sz="1800"/>
            </a:pP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A44779-CE4F-699C-F5E3-DE330AFEADBE}"/>
              </a:ext>
            </a:extLst>
          </p:cNvPr>
          <p:cNvGrpSpPr/>
          <p:nvPr/>
        </p:nvGrpSpPr>
        <p:grpSpPr>
          <a:xfrm>
            <a:off x="1" y="501"/>
            <a:ext cx="12191999" cy="752252"/>
            <a:chOff x="1" y="501"/>
            <a:chExt cx="12191999" cy="7522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BE6276-C94C-8B7D-ADB4-41C00055099C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97"/>
            <a:stretch/>
          </p:blipFill>
          <p:spPr>
            <a:xfrm>
              <a:off x="4419600" y="501"/>
              <a:ext cx="7772400" cy="18896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DCD2DD3-0021-846E-79BF-7F6E72F9A892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" r="11503" b="80939"/>
            <a:stretch/>
          </p:blipFill>
          <p:spPr>
            <a:xfrm>
              <a:off x="1" y="501"/>
              <a:ext cx="6890994" cy="18896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2CE7408-4D1C-1763-95DE-DC55ABA9B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3" y="289489"/>
              <a:ext cx="1744711" cy="463264"/>
            </a:xfrm>
            <a:prstGeom prst="rect">
              <a:avLst/>
            </a:prstGeom>
          </p:spPr>
        </p:pic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B13948AD-D6C7-84B2-2136-EEF2E8AE0D8D}"/>
                </a:ext>
              </a:extLst>
            </p:cNvPr>
            <p:cNvSpPr/>
            <p:nvPr/>
          </p:nvSpPr>
          <p:spPr>
            <a:xfrm rot="10800000">
              <a:off x="11668812" y="272403"/>
              <a:ext cx="523187" cy="386623"/>
            </a:xfrm>
            <a:prstGeom prst="rtTriangle">
              <a:avLst/>
            </a:prstGeom>
            <a:solidFill>
              <a:srgbClr val="C7922A"/>
            </a:solidFill>
            <a:ln>
              <a:solidFill>
                <a:srgbClr val="C79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1FF7700-C3F0-8EEE-95BB-D41EDE9556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2633" y="2295182"/>
            <a:ext cx="5087772" cy="3540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5728" y="187050"/>
            <a:ext cx="80836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&amp; Organization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6D7E8A-AA01-9FAB-E145-74A39686BD96}"/>
              </a:ext>
            </a:extLst>
          </p:cNvPr>
          <p:cNvGrpSpPr/>
          <p:nvPr/>
        </p:nvGrpSpPr>
        <p:grpSpPr>
          <a:xfrm>
            <a:off x="1" y="501"/>
            <a:ext cx="12191999" cy="752252"/>
            <a:chOff x="1" y="501"/>
            <a:chExt cx="12191999" cy="75225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789FE2F-22F1-B23B-2E45-CEDB8763CA7A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97"/>
            <a:stretch/>
          </p:blipFill>
          <p:spPr>
            <a:xfrm>
              <a:off x="4419600" y="501"/>
              <a:ext cx="7772400" cy="18896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A90E1E1-D60C-5CF6-BCAE-03BC204171D6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" r="11503" b="80939"/>
            <a:stretch/>
          </p:blipFill>
          <p:spPr>
            <a:xfrm>
              <a:off x="1" y="501"/>
              <a:ext cx="6890994" cy="18896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DBBDCD9-8364-2DF5-6233-CD37414F8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3" y="289489"/>
              <a:ext cx="1744711" cy="463264"/>
            </a:xfrm>
            <a:prstGeom prst="rect">
              <a:avLst/>
            </a:prstGeom>
          </p:spPr>
        </p:pic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E1F9EB76-3B89-C454-4E3E-578B2690A605}"/>
                </a:ext>
              </a:extLst>
            </p:cNvPr>
            <p:cNvSpPr/>
            <p:nvPr/>
          </p:nvSpPr>
          <p:spPr>
            <a:xfrm rot="10800000">
              <a:off x="11668812" y="272403"/>
              <a:ext cx="523187" cy="386623"/>
            </a:xfrm>
            <a:prstGeom prst="rtTriangle">
              <a:avLst/>
            </a:prstGeom>
            <a:solidFill>
              <a:srgbClr val="C7922A"/>
            </a:solidFill>
            <a:ln>
              <a:solidFill>
                <a:srgbClr val="C79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EDA1721-BE6F-3A42-5518-CC659AF3F02B}"/>
              </a:ext>
            </a:extLst>
          </p:cNvPr>
          <p:cNvSpPr txBox="1"/>
          <p:nvPr/>
        </p:nvSpPr>
        <p:spPr>
          <a:xfrm>
            <a:off x="6414516" y="2760666"/>
            <a:ext cx="4013632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 u="sng">
                <a:solidFill>
                  <a:srgbClr val="005EB8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Richard Ficca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400">
                <a:solidFill>
                  <a:srgbClr val="3E4450"/>
                </a:solidFill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VP, Sales &amp; Distribution</a:t>
            </a:r>
          </a:p>
          <a:p>
            <a:pPr>
              <a:defRPr sz="1400">
                <a:solidFill>
                  <a:srgbClr val="3E4450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Chairman, Subscribers’ Advisory Committee (SAC)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1D7EFB-F921-559B-3FCD-B7DCD5A80A63}"/>
              </a:ext>
            </a:extLst>
          </p:cNvPr>
          <p:cNvSpPr txBox="1"/>
          <p:nvPr/>
        </p:nvSpPr>
        <p:spPr>
          <a:xfrm>
            <a:off x="1077193" y="2745147"/>
            <a:ext cx="477989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 u="sng">
                <a:solidFill>
                  <a:srgbClr val="005EB8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Jennifer Gravelle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400">
                <a:solidFill>
                  <a:srgbClr val="3E4450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President &amp; Chief Financial Officer, PRE Risk Management, LLC (AIF)</a:t>
            </a:r>
          </a:p>
          <a:p>
            <a:pPr>
              <a:defRPr sz="1400">
                <a:solidFill>
                  <a:srgbClr val="3E4450"/>
                </a:solidFill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Ex-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CFO: Slide Insurance; Allied Trust; Olympus; former CFO of Kingstone Companies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08A793-3CEE-28E5-5726-BF3C5E400163}"/>
              </a:ext>
            </a:extLst>
          </p:cNvPr>
          <p:cNvSpPr txBox="1"/>
          <p:nvPr/>
        </p:nvSpPr>
        <p:spPr>
          <a:xfrm>
            <a:off x="4419600" y="5920762"/>
            <a:ext cx="4779898" cy="11387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Jeremy Baczkiewicz JD, MBA, CPCU, ARe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Senior VP of Underwriting &amp; Product</a:t>
            </a:r>
          </a:p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AEAF9176-00E0-1DC9-5543-7FBBDF475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741" y="1155276"/>
            <a:ext cx="1568469" cy="156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1EF04973-5DD6-AD02-0A57-15761B301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08" y="1155276"/>
            <a:ext cx="1864620" cy="156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DB690E58-6F7C-F2DD-6296-DA64D2531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549" y="4099788"/>
            <a:ext cx="1772973" cy="177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2264" y="365126"/>
            <a:ext cx="9291536" cy="753556"/>
          </a:xfrm>
        </p:spPr>
        <p:txBody>
          <a:bodyPr>
            <a:normAutofit/>
          </a:bodyPr>
          <a:lstStyle/>
          <a:p>
            <a: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  <a:t>Strategy, Product &amp;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z="1800"/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Positioning: Florida‑experienced leadership, disciplined launch cadence, and alignment/transparency inherent to the reciprocal model</a:t>
            </a:r>
          </a:p>
          <a:p>
            <a:pPr>
              <a:defRPr sz="1800"/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Initial focus: Homeowners (HO‑3) expected; monitor IRFS for HO‑6/DP; potential equipment breakdown add‑on via B&amp;M authority</a:t>
            </a:r>
          </a:p>
          <a:p>
            <a:pPr>
              <a:defRPr sz="1800"/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Distribution: Agent‑led rollout via AIF; watch for producer appointment process and any MGA alignments</a:t>
            </a:r>
          </a:p>
          <a:p>
            <a:pPr>
              <a:defRPr sz="1800"/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Technology/Vendors: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Exzeo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platform; formation advisory by Aon Reinsurance Solutions (per press)</a:t>
            </a:r>
          </a:p>
          <a:p>
            <a:pPr>
              <a:defRPr sz="1800"/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CX &amp; Ops: Modern intake/inspection workflows; emphasis on underwriting discipline and policyholder alignment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B2C824-FC80-E042-E1E9-3F9EA6E05480}"/>
              </a:ext>
            </a:extLst>
          </p:cNvPr>
          <p:cNvGrpSpPr/>
          <p:nvPr/>
        </p:nvGrpSpPr>
        <p:grpSpPr>
          <a:xfrm>
            <a:off x="1" y="501"/>
            <a:ext cx="12191999" cy="752252"/>
            <a:chOff x="1" y="501"/>
            <a:chExt cx="12191999" cy="7522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AE3903-EF95-61EA-A7D3-C3F0C45172BA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97"/>
            <a:stretch/>
          </p:blipFill>
          <p:spPr>
            <a:xfrm>
              <a:off x="4419600" y="501"/>
              <a:ext cx="7772400" cy="18896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39495BA-BA1C-D5FF-C966-FD61C35A6019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" r="11503" b="80939"/>
            <a:stretch/>
          </p:blipFill>
          <p:spPr>
            <a:xfrm>
              <a:off x="1" y="501"/>
              <a:ext cx="6890994" cy="18896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13393B0-BBE9-6C00-9B21-AA327FAC7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3" y="289489"/>
              <a:ext cx="1744711" cy="463264"/>
            </a:xfrm>
            <a:prstGeom prst="rect">
              <a:avLst/>
            </a:prstGeom>
          </p:spPr>
        </p:pic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46726222-7122-44C6-2F12-9EF7D5D6F0BB}"/>
                </a:ext>
              </a:extLst>
            </p:cNvPr>
            <p:cNvSpPr/>
            <p:nvPr/>
          </p:nvSpPr>
          <p:spPr>
            <a:xfrm rot="10800000">
              <a:off x="11668812" y="272403"/>
              <a:ext cx="523187" cy="386623"/>
            </a:xfrm>
            <a:prstGeom prst="rtTriangle">
              <a:avLst/>
            </a:prstGeom>
            <a:solidFill>
              <a:srgbClr val="C7922A"/>
            </a:solidFill>
            <a:ln>
              <a:solidFill>
                <a:srgbClr val="C79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808" y="365126"/>
            <a:ext cx="9310991" cy="685462"/>
          </a:xfrm>
        </p:spPr>
        <p:txBody>
          <a:bodyPr>
            <a:normAutofit/>
          </a:bodyPr>
          <a:lstStyle/>
          <a:p>
            <a: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  <a:t>Capital, Regulatory &amp; Risk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z="1800"/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Non‑assessable policies; 10% surplus contribution retained as policyholder surplus</a:t>
            </a:r>
          </a:p>
          <a:p>
            <a:pPr>
              <a:defRPr sz="1800"/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Statutory deposits: $300k (§624.411) + $100k reciprocal deposit (§629.121)</a:t>
            </a:r>
          </a:p>
          <a:p>
            <a:pPr>
              <a:defRPr sz="1800"/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Reinsurance &amp; PML: Program must be placed pre‑launch; annual 1‑in‑100 PML filings in first 3 years (OIR may require added surplus/reinsurance as exposure grows)</a:t>
            </a:r>
          </a:p>
          <a:p>
            <a:pPr>
              <a:defRPr sz="1800"/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Enterprise Risk/Reporting: Early‑years reporting, custody/investment agreements, and related‑party approvals typical of new reciprocals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80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Surplus not disclosed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102F3E-B378-88F3-8729-678A72BA9F0A}"/>
              </a:ext>
            </a:extLst>
          </p:cNvPr>
          <p:cNvGrpSpPr/>
          <p:nvPr/>
        </p:nvGrpSpPr>
        <p:grpSpPr>
          <a:xfrm>
            <a:off x="1" y="501"/>
            <a:ext cx="12191999" cy="752252"/>
            <a:chOff x="1" y="501"/>
            <a:chExt cx="12191999" cy="7522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01CAE3D-F153-A11E-66FA-0A1D91347F70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97"/>
            <a:stretch/>
          </p:blipFill>
          <p:spPr>
            <a:xfrm>
              <a:off x="4419600" y="501"/>
              <a:ext cx="7772400" cy="18896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AC15DEA-DBC1-FD58-2C4C-424D6FBB1FB6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" r="11503" b="80939"/>
            <a:stretch/>
          </p:blipFill>
          <p:spPr>
            <a:xfrm>
              <a:off x="1" y="501"/>
              <a:ext cx="6890994" cy="18896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EE06343-41E8-E4F6-AE05-442DC92B3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3" y="289489"/>
              <a:ext cx="1744711" cy="463264"/>
            </a:xfrm>
            <a:prstGeom prst="rect">
              <a:avLst/>
            </a:prstGeom>
          </p:spPr>
        </p:pic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356BC0D0-750E-FFB4-77D4-62D9DBEF2A60}"/>
                </a:ext>
              </a:extLst>
            </p:cNvPr>
            <p:cNvSpPr/>
            <p:nvPr/>
          </p:nvSpPr>
          <p:spPr>
            <a:xfrm rot="10800000">
              <a:off x="11668812" y="272403"/>
              <a:ext cx="523187" cy="386623"/>
            </a:xfrm>
            <a:prstGeom prst="rtTriangle">
              <a:avLst/>
            </a:prstGeom>
            <a:solidFill>
              <a:srgbClr val="C7922A"/>
            </a:solidFill>
            <a:ln>
              <a:solidFill>
                <a:srgbClr val="C79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532" y="365126"/>
            <a:ext cx="9408268" cy="753556"/>
          </a:xfrm>
        </p:spPr>
        <p:txBody>
          <a:bodyPr>
            <a:normAutofit fontScale="90000"/>
          </a:bodyPr>
          <a:lstStyle/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12‑Month Outlook — Execution &amp; KPIs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z="1800"/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Milestones: IRFS forms/rates approvals; reinsurance panel/retention finalized; ratings/financial strength visibility; producer appointments live</a:t>
            </a:r>
          </a:p>
          <a:p>
            <a:pPr>
              <a:defRPr sz="1800"/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Commercial KPIs: Appointed agents, quote‑bind conversion, policy count ramp (HO‑3), retention, FNOL cycle time</a:t>
            </a:r>
          </a:p>
          <a:p>
            <a:pPr>
              <a:defRPr sz="1800"/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Risk KPIs: Early loss ratio vs peer cohort; wind/water severity; territory/vintage exposure; audit of B&amp;M add‑on loss experience (if offered)</a:t>
            </a:r>
          </a:p>
          <a:p>
            <a:pPr>
              <a:defRPr sz="1800"/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Capital KPIs: Subscriber surplus contributions trend; surplus/RBC trajectory; PML compliance as portfolio scales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CE7F3C-33A4-EA1A-BF19-A9175D048B01}"/>
              </a:ext>
            </a:extLst>
          </p:cNvPr>
          <p:cNvGrpSpPr/>
          <p:nvPr/>
        </p:nvGrpSpPr>
        <p:grpSpPr>
          <a:xfrm>
            <a:off x="1" y="501"/>
            <a:ext cx="12191999" cy="752252"/>
            <a:chOff x="1" y="501"/>
            <a:chExt cx="12191999" cy="7522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39DA21A-D75E-2B8B-4631-90691F141413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97"/>
            <a:stretch/>
          </p:blipFill>
          <p:spPr>
            <a:xfrm>
              <a:off x="4419600" y="501"/>
              <a:ext cx="7772400" cy="18896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BEC06A0-AE3C-3B57-8BD6-3D8ED8F64668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" r="11503" b="80939"/>
            <a:stretch/>
          </p:blipFill>
          <p:spPr>
            <a:xfrm>
              <a:off x="1" y="501"/>
              <a:ext cx="6890994" cy="18896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58D9E59-7225-6157-0199-CF7CA4D77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3" y="289489"/>
              <a:ext cx="1744711" cy="463264"/>
            </a:xfrm>
            <a:prstGeom prst="rect">
              <a:avLst/>
            </a:prstGeom>
          </p:spPr>
        </p:pic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310EE63B-552B-C4A9-CA32-9196ED304D5C}"/>
                </a:ext>
              </a:extLst>
            </p:cNvPr>
            <p:cNvSpPr/>
            <p:nvPr/>
          </p:nvSpPr>
          <p:spPr>
            <a:xfrm rot="10800000">
              <a:off x="11668812" y="272403"/>
              <a:ext cx="523187" cy="386623"/>
            </a:xfrm>
            <a:prstGeom prst="rtTriangle">
              <a:avLst/>
            </a:prstGeom>
            <a:solidFill>
              <a:srgbClr val="C7922A"/>
            </a:solidFill>
            <a:ln>
              <a:solidFill>
                <a:srgbClr val="C79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145894</TotalTime>
  <Words>502</Words>
  <Application>Microsoft Office PowerPoint</Application>
  <PresentationFormat>Widescreen</PresentationFormat>
  <Paragraphs>39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Default Design</vt:lpstr>
      <vt:lpstr>1_Office Theme</vt:lpstr>
      <vt:lpstr>PowerPoint Presentation</vt:lpstr>
      <vt:lpstr>Executive Snapshot</vt:lpstr>
      <vt:lpstr>PowerPoint Presentation</vt:lpstr>
      <vt:lpstr>Strategy, Product &amp; Distribution</vt:lpstr>
      <vt:lpstr>Capital, Regulatory &amp; Risk Framework</vt:lpstr>
      <vt:lpstr>12‑Month Outlook — Execution &amp; KPIs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TJ Smith</dc:creator>
  <cp:lastModifiedBy>Eric Seward</cp:lastModifiedBy>
  <cp:revision>888</cp:revision>
  <cp:lastPrinted>2023-10-20T15:23:22Z</cp:lastPrinted>
  <dcterms:created xsi:type="dcterms:W3CDTF">2021-04-13T14:52:14Z</dcterms:created>
  <dcterms:modified xsi:type="dcterms:W3CDTF">2025-09-22T13:55:31Z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c4b305e-b3e2-4eba-84b2-8a71d7ae3ae2_Enabled">
    <vt:lpwstr>true</vt:lpwstr>
  </property>
  <property fmtid="{D5CDD505-2E9C-101B-9397-08002B2CF9AE}" pid="3" name="MSIP_Label_0c4b305e-b3e2-4eba-84b2-8a71d7ae3ae2_SetDate">
    <vt:lpwstr>2025-09-22T12:50:19Z</vt:lpwstr>
  </property>
  <property fmtid="{D5CDD505-2E9C-101B-9397-08002B2CF9AE}" pid="4" name="MSIP_Label_0c4b305e-b3e2-4eba-84b2-8a71d7ae3ae2_Method">
    <vt:lpwstr>Standard</vt:lpwstr>
  </property>
  <property fmtid="{D5CDD505-2E9C-101B-9397-08002B2CF9AE}" pid="5" name="MSIP_Label_0c4b305e-b3e2-4eba-84b2-8a71d7ae3ae2_Name">
    <vt:lpwstr>defa4170-0d19-0005-0004-bc88714345d2</vt:lpwstr>
  </property>
  <property fmtid="{D5CDD505-2E9C-101B-9397-08002B2CF9AE}" pid="6" name="MSIP_Label_0c4b305e-b3e2-4eba-84b2-8a71d7ae3ae2_SiteId">
    <vt:lpwstr>202ee7fc-65d0-4d9f-9cea-e3136245dfd6</vt:lpwstr>
  </property>
  <property fmtid="{D5CDD505-2E9C-101B-9397-08002B2CF9AE}" pid="7" name="MSIP_Label_0c4b305e-b3e2-4eba-84b2-8a71d7ae3ae2_ActionId">
    <vt:lpwstr>8a4fa1a0-6fd6-4680-b308-fba082735cd1</vt:lpwstr>
  </property>
  <property fmtid="{D5CDD505-2E9C-101B-9397-08002B2CF9AE}" pid="8" name="MSIP_Label_0c4b305e-b3e2-4eba-84b2-8a71d7ae3ae2_ContentBits">
    <vt:lpwstr>0</vt:lpwstr>
  </property>
  <property fmtid="{D5CDD505-2E9C-101B-9397-08002B2CF9AE}" pid="9" name="MSIP_Label_0c4b305e-b3e2-4eba-84b2-8a71d7ae3ae2_Tag">
    <vt:lpwstr>10, 3, 0, 1</vt:lpwstr>
  </property>
</Properties>
</file>