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6" r:id="rId5"/>
    <p:sldId id="259" r:id="rId6"/>
    <p:sldId id="260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ole" initials="RP" lastIdx="2" clrIdx="0">
    <p:extLst>
      <p:ext uri="{19B8F6BF-5375-455C-9EA6-DF929625EA0E}">
        <p15:presenceInfo xmlns:p15="http://schemas.microsoft.com/office/powerpoint/2012/main" userId="S-1-5-21-1998012517-4074073577-2554597425-225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8367" autoAdjust="0"/>
  </p:normalViewPr>
  <p:slideViewPr>
    <p:cSldViewPr snapToGrid="0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F6D4-1CBE-49D9-9E51-BFA8E17A38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A0C3-9473-4B38-BC27-95D6932E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A7A91-3E10-451D-81FD-F1AF909E932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39A4-62B6-43C3-BCA2-8F9FEC12C2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u="sng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1020A8-8025-475A-B358-F8E533FB1924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FED2-E8DD-442B-91E1-2A52968077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A762-E963-4679-800A-FC70DC35AF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FC5E09-06CC-432A-8329-25F29279275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2D6E4F-1DDB-47C7-BFE2-6771D74B940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8211D-0371-477A-8820-829DF20717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E412F-6B6C-4B1E-B6F9-450A9F88D2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71F096F-6325-42C4-BF47-6F1A54E2703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1542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5250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250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5250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250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50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50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otselec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in/kelly-booten-71b82917/?utm_source=chatgpt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in/john-rollins-5332aaa0/?utm_source=chatgpt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11" Type="http://schemas.openxmlformats.org/officeDocument/2006/relationships/image" Target="../media/image11.jpeg"/><Relationship Id="rId5" Type="http://schemas.openxmlformats.org/officeDocument/2006/relationships/hyperlink" Target="https://www.linkedin.com/in/emily-craig-aic-m-11a40771/?utm_source=chatgpt.com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linkedin.com/in/marcia-lamb-4164a5b/?utm_source=chatgpt.com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1539" y="4087653"/>
            <a:ext cx="1955800" cy="16458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3"/>
          <a:stretch/>
        </p:blipFill>
        <p:spPr>
          <a:xfrm>
            <a:off x="10379420" y="4257299"/>
            <a:ext cx="1000038" cy="87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/>
          <a:stretch/>
        </p:blipFill>
        <p:spPr>
          <a:xfrm>
            <a:off x="10153562" y="5156200"/>
            <a:ext cx="1550609" cy="5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2262276"/>
            <a:ext cx="6130044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Intelligence: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Entrants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Patriot 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3657600" y="4819135"/>
            <a:ext cx="32539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9/26/25</a:t>
            </a:r>
          </a:p>
        </p:txBody>
      </p:sp>
    </p:spTree>
    <p:extLst>
      <p:ext uri="{BB962C8B-B14F-4D97-AF65-F5344CB8AC3E}">
        <p14:creationId xmlns:p14="http://schemas.microsoft.com/office/powerpoint/2010/main" val="3752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9330447" cy="771591"/>
          </a:xfrm>
        </p:spPr>
        <p:txBody>
          <a:bodyPr/>
          <a:lstStyle/>
          <a:p>
            <a:pPr>
              <a:defRPr>
                <a:latin typeface="Arial"/>
              </a:defRPr>
            </a:pPr>
            <a:r>
              <a:t>Executive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43" y="1922902"/>
            <a:ext cx="6052794" cy="4351338"/>
          </a:xfrm>
        </p:spPr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1800" dirty="0"/>
              <a:t>Patriot Select Property &amp; Casualty Insurance Company — Florida‑domiciled homeowners carrier; HQ St. Petersburg, FL</a:t>
            </a:r>
          </a:p>
          <a:p>
            <a:pPr>
              <a:defRPr>
                <a:latin typeface="Arial"/>
              </a:defRPr>
            </a:pPr>
            <a:r>
              <a:rPr sz="1800" dirty="0"/>
              <a:t>Mission: reliable, transparent property insurance solutions for Florida homeowners backed by seasoned leadership and resilient capital</a:t>
            </a:r>
          </a:p>
          <a:p>
            <a:pPr>
              <a:defRPr>
                <a:latin typeface="Arial"/>
              </a:defRPr>
            </a:pPr>
            <a:r>
              <a:rPr sz="1800" dirty="0"/>
              <a:t>Financial Stability Rating: A (Exceptional) by </a:t>
            </a:r>
            <a:r>
              <a:rPr sz="1800" dirty="0" err="1"/>
              <a:t>Demotech</a:t>
            </a:r>
            <a:endParaRPr sz="1800" dirty="0"/>
          </a:p>
          <a:p>
            <a:pPr>
              <a:defRPr>
                <a:latin typeface="Arial"/>
              </a:defRPr>
            </a:pPr>
            <a:r>
              <a:rPr sz="1800" dirty="0"/>
              <a:t>Regulatory status: OIR approval to operate; Citizens depopulation approvals including up to 30,000 policies in Q4 2025</a:t>
            </a:r>
          </a:p>
          <a:p>
            <a:pPr>
              <a:defRPr>
                <a:latin typeface="Arial"/>
              </a:defRPr>
            </a:pPr>
            <a:r>
              <a:rPr lang="en-US" sz="1800" dirty="0"/>
              <a:t>Website: </a:t>
            </a:r>
            <a:r>
              <a:rPr lang="en-US" sz="1800" dirty="0">
                <a:hlinkClick r:id="rId3"/>
              </a:rPr>
              <a:t>www.patriotselect.</a:t>
            </a:r>
            <a:r>
              <a:rPr sz="1800" dirty="0">
                <a:hlinkClick r:id="rId3"/>
              </a:rPr>
              <a:t>co</a:t>
            </a:r>
            <a:r>
              <a:rPr lang="en-US" sz="1800" dirty="0">
                <a:hlinkClick r:id="rId3"/>
              </a:rPr>
              <a:t>m</a:t>
            </a:r>
            <a:endParaRPr lang="en-US" sz="1800" dirty="0"/>
          </a:p>
          <a:p>
            <a:pPr>
              <a:defRPr>
                <a:latin typeface="Arial"/>
              </a:defRPr>
            </a:pPr>
            <a:endParaRPr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44779-CE4F-699C-F5E3-DE330AFEADBE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E6276-C94C-8B7D-ADB4-41C00055099C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2DD3-0021-846E-79BF-7F6E72F9A892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CE7408-4D1C-1763-95DE-DC55ABA9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3948AD-D6C7-84B2-2136-EEF2E8AE0D8D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7" name="TextBox 1026"/>
          <p:cNvSpPr txBox="1"/>
          <p:nvPr/>
        </p:nvSpPr>
        <p:spPr>
          <a:xfrm>
            <a:off x="2277353" y="6458597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Arial"/>
              </a:defRPr>
            </a:pPr>
            <a:r>
              <a:rPr dirty="0"/>
              <a:t>Sources: patriotselect.com (About, News); Florida OIR orders; Insurance Journal; Business Observer; </a:t>
            </a:r>
            <a:r>
              <a:rPr dirty="0" err="1"/>
              <a:t>Demotech</a:t>
            </a:r>
            <a:r>
              <a:rPr dirty="0"/>
              <a:t>; LinkedIn profiles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F8E282-AEAD-D4AB-C137-E3F3EAD50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510" y="2423531"/>
            <a:ext cx="5119895" cy="227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187050"/>
            <a:ext cx="80836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&amp; Organization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901" y="2873641"/>
            <a:ext cx="4191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John W. Rollins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Chief Executive Officer; Former Chief Risk Officer &amp; Board Member at Citizens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753" y="2873641"/>
            <a:ext cx="4191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Kelly Booten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Chief Operating Officer. 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Ex-COO at Citizens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900" y="5875593"/>
            <a:ext cx="396081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Marcia Lamb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CFO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Ex-Controller at Kin Insurance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1752" y="5875592"/>
            <a:ext cx="408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Emily Craig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VP, Claims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Prior Director at Anchor Insurance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7E8A-AA01-9FAB-E145-74A39686BD96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9FE2F-22F1-B23B-2E45-CEDB8763CA7A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90E1E1-D60C-5CF6-BCAE-03BC204171D6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BDCD9-8364-2DF5-6233-CD37414F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1F9EB76-3B89-C454-4E3E-578B2690A605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John Rollins">
            <a:extLst>
              <a:ext uri="{FF2B5EF4-FFF2-40B4-BE49-F238E27FC236}">
                <a16:creationId xmlns:a16="http://schemas.microsoft.com/office/drawing/2014/main" id="{C860AF10-1785-27F4-F383-08B9CBA9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00" y="127582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lly Booten">
            <a:extLst>
              <a:ext uri="{FF2B5EF4-FFF2-40B4-BE49-F238E27FC236}">
                <a16:creationId xmlns:a16="http://schemas.microsoft.com/office/drawing/2014/main" id="{2F462194-49CC-96FD-B7AC-07EF2466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2" y="127582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ia Lamb">
            <a:extLst>
              <a:ext uri="{FF2B5EF4-FFF2-40B4-BE49-F238E27FC236}">
                <a16:creationId xmlns:a16="http://schemas.microsoft.com/office/drawing/2014/main" id="{CA83407C-657B-C56A-F06A-50D1AD8E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00" y="424687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ily Craig, AIC-M">
            <a:extLst>
              <a:ext uri="{FF2B5EF4-FFF2-40B4-BE49-F238E27FC236}">
                <a16:creationId xmlns:a16="http://schemas.microsoft.com/office/drawing/2014/main" id="{301F3451-4FB0-4AAD-7409-9E29FA4F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2" y="424687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64" y="365126"/>
            <a:ext cx="9291536" cy="753556"/>
          </a:xfrm>
        </p:spPr>
        <p:txBody>
          <a:bodyPr>
            <a:normAutofit/>
          </a:bodyPr>
          <a:lstStyle/>
          <a:p>
            <a:pPr>
              <a:defRPr>
                <a:latin typeface="Arial"/>
              </a:defRPr>
            </a:pPr>
            <a:r>
              <a:t>Strategy, Product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Product: Florida homeowners (HO) with technology‑enabled service; blend of traditional claims handling and modern tools</a:t>
            </a:r>
          </a:p>
          <a:p>
            <a:pPr>
              <a:defRPr>
                <a:latin typeface="Arial"/>
              </a:defRPr>
            </a:pPr>
            <a:r>
              <a:rPr sz="2200" dirty="0"/>
              <a:t>Distribution: Independent agents; building statewide footprint with takeouts and open‑market new business</a:t>
            </a:r>
          </a:p>
          <a:p>
            <a:pPr>
              <a:defRPr>
                <a:latin typeface="Arial"/>
              </a:defRPr>
            </a:pPr>
            <a:r>
              <a:rPr sz="2200" dirty="0"/>
              <a:t>Reinsurance: Full property cat program placed (June 2025) to support growth and volatility management</a:t>
            </a:r>
          </a:p>
          <a:p>
            <a:pPr>
              <a:defRPr>
                <a:latin typeface="Arial"/>
              </a:defRPr>
            </a:pPr>
            <a:r>
              <a:rPr sz="2200" dirty="0"/>
              <a:t>Growth levers: Citizens takeouts (June/Q4 waves), agency appointments, and disciplined underwriting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2C824-FC80-E042-E1E9-3F9EA6E05480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E3903-EF95-61EA-A7D3-C3F0C45172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495BA-BA1C-D5FF-C966-FD61C35A60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93B0-BBE9-6C00-9B21-AA327FAC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6726222-7122-44C6-2F12-9EF7D5D6F0BB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62264" y="6458597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Arial"/>
              </a:defRPr>
            </a:pPr>
            <a:r>
              <a:rPr dirty="0"/>
              <a:t>Sources: patriotselect.com (About, News); Florida OIR orders; Insurance Journal; Business Observer; </a:t>
            </a:r>
            <a:r>
              <a:rPr dirty="0" err="1"/>
              <a:t>Demotech</a:t>
            </a:r>
            <a:r>
              <a:rPr dirty="0"/>
              <a:t>; LinkedIn profiles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8" y="365126"/>
            <a:ext cx="9310991" cy="685462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</a:defRPr>
            </a:pPr>
            <a:r>
              <a:t>Capital, Regulatory &amp; 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Capitalization: ~$29mm initial capitalization reported at launch; targeting 40k PIF by YE 2025</a:t>
            </a:r>
          </a:p>
          <a:p>
            <a:pPr>
              <a:defRPr>
                <a:latin typeface="Arial"/>
              </a:defRPr>
            </a:pPr>
            <a:r>
              <a:rPr sz="2200" dirty="0"/>
              <a:t>Regulatory: Florida OIR consent orders/approvals (Jan–Jul 2025); Citizens depopulation approvals</a:t>
            </a:r>
          </a:p>
          <a:p>
            <a:pPr>
              <a:defRPr>
                <a:latin typeface="Arial"/>
              </a:defRPr>
            </a:pPr>
            <a:r>
              <a:rPr sz="2200" dirty="0"/>
              <a:t>Risk: Florida‑first footprint; focus on rate adequacy, mitigation, and reinsurance discipline</a:t>
            </a:r>
          </a:p>
          <a:p>
            <a:pPr>
              <a:defRPr>
                <a:latin typeface="Arial"/>
              </a:defRPr>
            </a:pPr>
            <a:r>
              <a:rPr sz="2200" dirty="0"/>
              <a:t>Operations: Customer &amp; agent portals; service/claims processes designed for speed and transparency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02F3E-B378-88F3-8729-678A72BA9F0A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CAE3D-F153-A11E-66FA-0A1D91347F7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15DEA-DBC1-FD58-2C4C-424D6FBB1FB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06343-41E8-E4F6-AE05-442DC92B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56BC0D0-750E-FFB4-77D4-62D9DBEF2A60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03421" y="6314511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Arial"/>
              </a:defRPr>
            </a:pPr>
            <a:r>
              <a:rPr dirty="0"/>
              <a:t>Sources: patriotselect.com (About, News); Florida OIR orders; Insurance Journal; Business Observer; </a:t>
            </a:r>
            <a:r>
              <a:rPr dirty="0" err="1"/>
              <a:t>Demotech</a:t>
            </a:r>
            <a:r>
              <a:rPr dirty="0"/>
              <a:t>; LinkedIn profiles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2" y="365126"/>
            <a:ext cx="9408268" cy="753556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</a:defRPr>
            </a:pPr>
            <a:r>
              <a:t>12‑Month Outlook — Execution &amp;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Commercial: Agency appointments; quote‑to‑bind; PIF from takeouts vs. open market; retention</a:t>
            </a:r>
          </a:p>
          <a:p>
            <a:pPr>
              <a:defRPr>
                <a:latin typeface="Arial"/>
              </a:defRPr>
            </a:pPr>
            <a:r>
              <a:rPr sz="2200" dirty="0"/>
              <a:t>Risk: Modeled vs. actual LR; cat severity; inspection pass; litigation rate; water/wind loss frequency</a:t>
            </a:r>
          </a:p>
          <a:p>
            <a:pPr>
              <a:defRPr>
                <a:latin typeface="Arial"/>
              </a:defRPr>
            </a:pPr>
            <a:r>
              <a:rPr sz="2200" dirty="0"/>
              <a:t>Capital/Compliance: Surplus trajectory; RBC; reinsurance renewals; DOI reporting cadence</a:t>
            </a:r>
          </a:p>
          <a:p>
            <a:pPr>
              <a:defRPr>
                <a:latin typeface="Arial"/>
              </a:defRPr>
            </a:pPr>
            <a:r>
              <a:rPr sz="2200" dirty="0"/>
              <a:t>Brand &amp; CX: NPS/CSAT; claim cycle times; digital adoption for payments, e‑delivery, and FNOL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E7F3C-33A4-EA1A-BF19-A9175D048B01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DA21A-D75E-2B8B-4631-90691F14141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EC06A0-AE3C-3B57-8BD6-3D8ED8F6466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D9E59-7225-6157-0199-CF7CA4D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10EE63B-552B-C4A9-CA32-9196ED304D5C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145996</TotalTime>
  <Words>440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Default Design</vt:lpstr>
      <vt:lpstr>1_Office Theme</vt:lpstr>
      <vt:lpstr>PowerPoint Presentation</vt:lpstr>
      <vt:lpstr>Executive Snapshot</vt:lpstr>
      <vt:lpstr>PowerPoint Presentation</vt:lpstr>
      <vt:lpstr>Strategy, Product &amp; Distribution</vt:lpstr>
      <vt:lpstr>Capital, Regulatory &amp; Risk Framework</vt:lpstr>
      <vt:lpstr>12‑Month Outlook — Execution &amp; KPIs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Smith</dc:creator>
  <cp:lastModifiedBy>Eric Seward</cp:lastModifiedBy>
  <cp:revision>896</cp:revision>
  <cp:lastPrinted>2025-09-22T13:24:06Z</cp:lastPrinted>
  <dcterms:created xsi:type="dcterms:W3CDTF">2021-04-13T14:52:14Z</dcterms:created>
  <dcterms:modified xsi:type="dcterms:W3CDTF">2025-09-26T13:43:18Z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4b305e-b3e2-4eba-84b2-8a71d7ae3ae2_Enabled">
    <vt:lpwstr>true</vt:lpwstr>
  </property>
  <property fmtid="{D5CDD505-2E9C-101B-9397-08002B2CF9AE}" pid="3" name="MSIP_Label_0c4b305e-b3e2-4eba-84b2-8a71d7ae3ae2_SetDate">
    <vt:lpwstr>2025-09-22T12:50:19Z</vt:lpwstr>
  </property>
  <property fmtid="{D5CDD505-2E9C-101B-9397-08002B2CF9AE}" pid="4" name="MSIP_Label_0c4b305e-b3e2-4eba-84b2-8a71d7ae3ae2_Method">
    <vt:lpwstr>Standard</vt:lpwstr>
  </property>
  <property fmtid="{D5CDD505-2E9C-101B-9397-08002B2CF9AE}" pid="5" name="MSIP_Label_0c4b305e-b3e2-4eba-84b2-8a71d7ae3ae2_Name">
    <vt:lpwstr>defa4170-0d19-0005-0004-bc88714345d2</vt:lpwstr>
  </property>
  <property fmtid="{D5CDD505-2E9C-101B-9397-08002B2CF9AE}" pid="6" name="MSIP_Label_0c4b305e-b3e2-4eba-84b2-8a71d7ae3ae2_SiteId">
    <vt:lpwstr>202ee7fc-65d0-4d9f-9cea-e3136245dfd6</vt:lpwstr>
  </property>
  <property fmtid="{D5CDD505-2E9C-101B-9397-08002B2CF9AE}" pid="7" name="MSIP_Label_0c4b305e-b3e2-4eba-84b2-8a71d7ae3ae2_ActionId">
    <vt:lpwstr>8a4fa1a0-6fd6-4680-b308-fba082735cd1</vt:lpwstr>
  </property>
  <property fmtid="{D5CDD505-2E9C-101B-9397-08002B2CF9AE}" pid="8" name="MSIP_Label_0c4b305e-b3e2-4eba-84b2-8a71d7ae3ae2_ContentBits">
    <vt:lpwstr>0</vt:lpwstr>
  </property>
  <property fmtid="{D5CDD505-2E9C-101B-9397-08002B2CF9AE}" pid="9" name="MSIP_Label_0c4b305e-b3e2-4eba-84b2-8a71d7ae3ae2_Tag">
    <vt:lpwstr>10, 3, 0, 1</vt:lpwstr>
  </property>
</Properties>
</file>