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3" r:id="rId3"/>
    <p:sldId id="257" r:id="rId4"/>
    <p:sldId id="256" r:id="rId5"/>
    <p:sldId id="259" r:id="rId6"/>
    <p:sldId id="260" r:id="rId7"/>
    <p:sldId id="26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ole" initials="RP" lastIdx="2" clrIdx="0">
    <p:extLst>
      <p:ext uri="{19B8F6BF-5375-455C-9EA6-DF929625EA0E}">
        <p15:presenceInfo xmlns:p15="http://schemas.microsoft.com/office/powerpoint/2012/main" userId="S-1-5-21-1998012517-4074073577-2554597425-2253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8367" autoAdjust="0"/>
  </p:normalViewPr>
  <p:slideViewPr>
    <p:cSldViewPr snapToGrid="0">
      <p:cViewPr varScale="1">
        <p:scale>
          <a:sx n="98" d="100"/>
          <a:sy n="98" d="100"/>
        </p:scale>
        <p:origin x="10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F6D4-1CBE-49D9-9E51-BFA8E17A38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A0C3-9473-4B38-BC27-95D6932E0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 b="1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A7A91-3E10-451D-81FD-F1AF909E932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C39A4-62B6-43C3-BCA2-8F9FEC12C2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6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u="sng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41020A8-8025-475A-B358-F8E533FB1924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6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3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EFED2-E8DD-442B-91E1-2A529680779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A762-E963-4679-800A-FC70DC35AF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5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FC5E09-06CC-432A-8329-25F292792756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293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02D6E4F-1DDB-47C7-BFE2-6771D74B940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8211D-0371-477A-8820-829DF207177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E412F-6B6C-4B1E-B6F9-450A9F88D2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71F096F-6325-42C4-BF47-6F1A54E2703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12192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381000"/>
            <a:ext cx="15428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8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52505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250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5250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250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250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250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2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inep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linkedin.com/in/laurenwelch/?utm_source=chatgpt.co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linkedin.com/in/chris-mcclellan-ab432537/?utm_source=chatgpt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11" Type="http://schemas.openxmlformats.org/officeDocument/2006/relationships/image" Target="../media/image11.jpeg"/><Relationship Id="rId5" Type="http://schemas.openxmlformats.org/officeDocument/2006/relationships/hyperlink" Target="https://www.linkedin.com/in/georgegorney/?utm_source=chatgpt.com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www.linkedin.com/in/sheel-patel-a46b318/?utm_source=chatgpt.com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1539" y="4087653"/>
            <a:ext cx="1955800" cy="164588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3"/>
          <a:stretch/>
        </p:blipFill>
        <p:spPr>
          <a:xfrm>
            <a:off x="10379420" y="4257299"/>
            <a:ext cx="1000038" cy="87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/>
          <a:stretch/>
        </p:blipFill>
        <p:spPr>
          <a:xfrm>
            <a:off x="10153562" y="5156200"/>
            <a:ext cx="1550609" cy="577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rgbClr val="59595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781507" y="2262276"/>
            <a:ext cx="6130044" cy="22159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Intelligence: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Market Entrants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Incline National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3657600" y="4819135"/>
            <a:ext cx="32539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9/26/25</a:t>
            </a:r>
          </a:p>
        </p:txBody>
      </p:sp>
    </p:spTree>
    <p:extLst>
      <p:ext uri="{BB962C8B-B14F-4D97-AF65-F5344CB8AC3E}">
        <p14:creationId xmlns:p14="http://schemas.microsoft.com/office/powerpoint/2010/main" val="37522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352" y="365125"/>
            <a:ext cx="9330447" cy="771591"/>
          </a:xfrm>
        </p:spPr>
        <p:txBody>
          <a:bodyPr/>
          <a:lstStyle/>
          <a:p>
            <a:pPr>
              <a:defRPr>
                <a:latin typeface="Arial"/>
              </a:defRPr>
            </a:pPr>
            <a:r>
              <a:t>Executive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052794" cy="4351338"/>
          </a:xfrm>
        </p:spPr>
        <p:txBody>
          <a:bodyPr>
            <a:noAutofit/>
          </a:bodyPr>
          <a:lstStyle/>
          <a:p>
            <a:pPr>
              <a:defRPr sz="1800">
                <a:latin typeface="Arial"/>
              </a:defRPr>
            </a:pPr>
            <a:r>
              <a:rPr dirty="0"/>
              <a:t>Approved by Florida OIR (Consent Order: Apr 17, 2025)</a:t>
            </a:r>
          </a:p>
          <a:p>
            <a:pPr>
              <a:defRPr sz="1800">
                <a:latin typeface="Arial"/>
              </a:defRPr>
            </a:pPr>
            <a:r>
              <a:rPr dirty="0"/>
              <a:t>Foreign insurer (California-domiciled); part of Incline P&amp;C Group (Austin, TX HQ)</a:t>
            </a:r>
          </a:p>
          <a:p>
            <a:pPr>
              <a:defRPr sz="1800">
                <a:latin typeface="Arial"/>
              </a:defRPr>
            </a:pPr>
            <a:r>
              <a:rPr dirty="0"/>
              <a:t>Authorized FL lines: Allied Lines (0020), Homeowners Multi‑Peril (0040), Inland Marine (0090), Workers’ Compensation (0160), Private Passenger Auto Liability (0192), Private Passenger Auto Physical Damage (0211)</a:t>
            </a:r>
          </a:p>
          <a:p>
            <a:pPr>
              <a:defRPr sz="1800">
                <a:latin typeface="Arial"/>
              </a:defRPr>
            </a:pPr>
            <a:r>
              <a:rPr dirty="0"/>
              <a:t>Launch focus: Florida personal residential HO via agency distribution; filings/reinsurance in flight</a:t>
            </a:r>
          </a:p>
          <a:p>
            <a:pPr>
              <a:defRPr sz="1800">
                <a:latin typeface="Arial"/>
              </a:defRPr>
            </a:pPr>
            <a:r>
              <a:rPr dirty="0"/>
              <a:t>Website: </a:t>
            </a:r>
            <a:r>
              <a:rPr dirty="0">
                <a:hlinkClick r:id="rId3"/>
              </a:rPr>
              <a:t>www.inclinepc.co</a:t>
            </a:r>
            <a:r>
              <a:rPr lang="en-US" dirty="0">
                <a:hlinkClick r:id="rId3"/>
              </a:rPr>
              <a:t>m</a:t>
            </a:r>
            <a:r>
              <a:rPr lang="en-US" dirty="0"/>
              <a:t> 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A44779-CE4F-699C-F5E3-DE330AFEADBE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BE6276-C94C-8B7D-ADB4-41C00055099C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CD2DD3-0021-846E-79BF-7F6E72F9A892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CE7408-4D1C-1763-95DE-DC55ABA9B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13948AD-D6C7-84B2-2136-EEF2E8AE0D8D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48170" y="6430916"/>
            <a:ext cx="1143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5A5F69"/>
                </a:solidFill>
                <a:latin typeface="Arial"/>
              </a:defRPr>
            </a:pPr>
            <a:r>
              <a:rPr dirty="0"/>
              <a:t>Sources: Florida OIR Consent Order (Apr 17, 2025); Incline P&amp;C Group public leadership pages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110F37-B609-49B9-D694-A3A065A4D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849" y="2316046"/>
            <a:ext cx="5080556" cy="24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728" y="187050"/>
            <a:ext cx="808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sz="4000" dirty="0"/>
              <a:t>Leadership</a:t>
            </a:r>
            <a:r>
              <a:rPr lang="en-US" sz="4000" dirty="0"/>
              <a:t> &amp; Organization</a:t>
            </a:r>
            <a:endParaRPr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36901" y="2873641"/>
            <a:ext cx="41918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hlinkClick r:id="rId2"/>
              </a:rPr>
              <a:t>Chris McClellan</a:t>
            </a:r>
            <a:endParaRPr sz="2000" dirty="0"/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/>
              <a:t>President &amp; CEO</a:t>
            </a:r>
            <a:endParaRPr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081753" y="2873641"/>
            <a:ext cx="419187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hlinkClick r:id="rId3"/>
              </a:rPr>
              <a:t>Lauren Wiedenfeld</a:t>
            </a:r>
            <a:endParaRPr sz="2000" dirty="0"/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/>
              <a:t>CFO</a:t>
            </a:r>
            <a:endParaRPr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36900" y="5875593"/>
            <a:ext cx="39608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hlinkClick r:id="rId4"/>
              </a:rPr>
              <a:t>Sheel J. Patel</a:t>
            </a:r>
            <a:endParaRPr sz="2000" dirty="0"/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/>
              <a:t>Chief Risk &amp; Strategy Officer</a:t>
            </a:r>
            <a:endParaRPr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81752" y="5875593"/>
            <a:ext cx="4083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hlinkClick r:id="rId5"/>
              </a:rPr>
              <a:t>George Gorney</a:t>
            </a:r>
            <a:endParaRPr sz="2000" dirty="0"/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sz="1400" dirty="0"/>
              <a:t>Co‑founder — ex‑CEO/Founder WePay (</a:t>
            </a:r>
            <a:r>
              <a:rPr sz="1400" dirty="0" err="1"/>
              <a:t>acq</a:t>
            </a:r>
            <a:r>
              <a:rPr sz="1400" dirty="0"/>
              <a:t>. by JPMorgan); Managing Partner at Convective Capital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6D7E8A-AA01-9FAB-E145-74A39686BD96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89FE2F-22F1-B23B-2E45-CEDB8763CA7A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90E1E1-D60C-5CF6-BCAE-03BC204171D6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BBDCD9-8364-2DF5-6233-CD37414F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E1F9EB76-3B89-C454-4E3E-578B2690A605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Chris McClellan">
            <a:extLst>
              <a:ext uri="{FF2B5EF4-FFF2-40B4-BE49-F238E27FC236}">
                <a16:creationId xmlns:a16="http://schemas.microsoft.com/office/drawing/2014/main" id="{DE4DF87D-787D-A68E-2857-C12766140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00" y="1269052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uren Wiedenfeld">
            <a:extLst>
              <a:ext uri="{FF2B5EF4-FFF2-40B4-BE49-F238E27FC236}">
                <a16:creationId xmlns:a16="http://schemas.microsoft.com/office/drawing/2014/main" id="{7CC1D29C-2C03-6D74-902D-3E2120C4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52" y="1269052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eel Patel">
            <a:extLst>
              <a:ext uri="{FF2B5EF4-FFF2-40B4-BE49-F238E27FC236}">
                <a16:creationId xmlns:a16="http://schemas.microsoft.com/office/drawing/2014/main" id="{CA772A65-3C1E-2117-BF49-4D8A433D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00" y="427539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eorge Gorney">
            <a:extLst>
              <a:ext uri="{FF2B5EF4-FFF2-40B4-BE49-F238E27FC236}">
                <a16:creationId xmlns:a16="http://schemas.microsoft.com/office/drawing/2014/main" id="{FB68D790-49C0-343D-E3D5-78DE45C3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52" y="427539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264" y="365126"/>
            <a:ext cx="9291536" cy="753556"/>
          </a:xfrm>
        </p:spPr>
        <p:txBody>
          <a:bodyPr>
            <a:normAutofit/>
          </a:bodyPr>
          <a:lstStyle/>
          <a:p>
            <a:pPr>
              <a:defRPr>
                <a:latin typeface="Arial"/>
              </a:defRPr>
            </a:pPr>
            <a:r>
              <a:t>Strategy, Product &amp;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200" dirty="0"/>
              <a:t>Program‑carrier discipline in FL personal residential; agency‑led distribution with pre‑bind inspections</a:t>
            </a:r>
          </a:p>
          <a:p>
            <a:pPr>
              <a:defRPr sz="1800">
                <a:latin typeface="Arial"/>
              </a:defRPr>
            </a:pPr>
            <a:r>
              <a:rPr sz="2200" dirty="0"/>
              <a:t>Mitigation‑forward underwriting: verify roof condition, water controls, and wind/WUI hardening for credits where filed</a:t>
            </a:r>
          </a:p>
          <a:p>
            <a:pPr>
              <a:defRPr sz="1800">
                <a:latin typeface="Arial"/>
              </a:defRPr>
            </a:pPr>
            <a:r>
              <a:rPr sz="2200" dirty="0"/>
              <a:t>Target product: HO‑3 to start; monitor IRFS for forms/rates and any HO‑6/DP expansion</a:t>
            </a:r>
          </a:p>
          <a:p>
            <a:pPr>
              <a:defRPr sz="1800">
                <a:latin typeface="Arial"/>
              </a:defRPr>
            </a:pPr>
            <a:r>
              <a:rPr sz="2200" dirty="0"/>
              <a:t>Claims &amp; Ops: TPA/inspection vendor alignment; catastrophe response plan and reporting per consent order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2C824-FC80-E042-E1E9-3F9EA6E05480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E3903-EF95-61EA-A7D3-C3F0C45172B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9495BA-BA1C-D5FF-C966-FD61C35A601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3393B0-BBE9-6C00-9B21-AA327FAC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6726222-7122-44C6-2F12-9EF7D5D6F0BB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08" y="365126"/>
            <a:ext cx="9310991" cy="685462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</a:defRPr>
            </a:pPr>
            <a:r>
              <a:t>Capital, Regulatory &amp; Risk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200" dirty="0"/>
              <a:t>Consent Order OIR 2025‑49 signed Apr 17, 2025 (Commissioner Michael Yaworsky); company execution by President &amp; CEO Apr 16, 2025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>
                <a:latin typeface="Arial"/>
              </a:defRPr>
            </a:pPr>
            <a:r>
              <a:rPr sz="2200" dirty="0"/>
              <a:t>Statutory deposits and FL compliance conditions prior to binding; proof of reinsurance placement required</a:t>
            </a:r>
          </a:p>
          <a:p>
            <a:pPr>
              <a:defRPr sz="1800">
                <a:latin typeface="Arial"/>
              </a:defRPr>
            </a:pPr>
            <a:r>
              <a:rPr sz="2200" dirty="0"/>
              <a:t>Aggregation &amp; PML governance with 1‑in‑100 reporting during initial operating period</a:t>
            </a:r>
          </a:p>
          <a:p>
            <a:pPr>
              <a:defRPr sz="1800">
                <a:latin typeface="Arial"/>
              </a:defRPr>
            </a:pPr>
            <a:r>
              <a:rPr sz="2200" dirty="0"/>
              <a:t>Ratings/readiness checkpoints aligned to Florida market entry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102F3E-B378-88F3-8729-678A72BA9F0A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1CAE3D-F153-A11E-66FA-0A1D91347F7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C15DEA-DBC1-FD58-2C4C-424D6FBB1FB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06343-41E8-E4F6-AE05-442DC92B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56BC0D0-750E-FFB4-77D4-62D9DBEF2A60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71123" y="6314511"/>
            <a:ext cx="1143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5A5F69"/>
                </a:solidFill>
                <a:latin typeface="Arial"/>
              </a:defRPr>
            </a:pPr>
            <a:r>
              <a:t>Sources: Florida OIR Consent Order (Apr 17, 2025); Incline P&amp;C Group public leadership pages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2" y="365126"/>
            <a:ext cx="9408268" cy="753556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</a:defRPr>
            </a:pPr>
            <a:r>
              <a:t>12‑Month Outlook — Execution &amp; KPIs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200" dirty="0"/>
              <a:t>Milestones: IRFS filings cleared; reinsurance program finalized; agency appointments live; claims vendor stack operational</a:t>
            </a:r>
          </a:p>
          <a:p>
            <a:pPr>
              <a:defRPr sz="1800">
                <a:latin typeface="Arial"/>
              </a:defRPr>
            </a:pPr>
            <a:r>
              <a:rPr sz="2200" dirty="0"/>
              <a:t>Commercial KPIs: Bound policies, appointed agents, quote‑to‑bind conversion, retention</a:t>
            </a:r>
          </a:p>
          <a:p>
            <a:pPr>
              <a:defRPr sz="1800">
                <a:latin typeface="Arial"/>
              </a:defRPr>
            </a:pPr>
            <a:r>
              <a:rPr sz="2200" dirty="0"/>
              <a:t>Risk KPIs: Modeled vs actual LR, cat severity trend, exposure caps by county/roof age, inspection pass rates</a:t>
            </a:r>
          </a:p>
          <a:p>
            <a:pPr>
              <a:defRPr sz="1800">
                <a:latin typeface="Arial"/>
              </a:defRPr>
            </a:pPr>
            <a:r>
              <a:rPr sz="2200" dirty="0"/>
              <a:t>Capital/Compliance KPIs: Surplus &amp; RBC trajectory, deposit/rule compliance, consent‑order deliverables on time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E7F3C-33A4-EA1A-BF19-A9175D048B01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DA21A-D75E-2B8B-4631-90691F14141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EC06A0-AE3C-3B57-8BD6-3D8ED8F64668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8D9E59-7225-6157-0199-CF7CA4D7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10EE63B-552B-C4A9-CA32-9196ED304D5C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145920</TotalTime>
  <Words>432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Default Design</vt:lpstr>
      <vt:lpstr>1_Office Theme</vt:lpstr>
      <vt:lpstr>PowerPoint Presentation</vt:lpstr>
      <vt:lpstr>Executive Snapshot</vt:lpstr>
      <vt:lpstr>PowerPoint Presentation</vt:lpstr>
      <vt:lpstr>Strategy, Product &amp; Distribution</vt:lpstr>
      <vt:lpstr>Capital, Regulatory &amp; Risk Framework</vt:lpstr>
      <vt:lpstr>12‑Month Outlook — Execution &amp; KPIs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Smith</dc:creator>
  <cp:lastModifiedBy>Eric Seward</cp:lastModifiedBy>
  <cp:revision>891</cp:revision>
  <cp:lastPrinted>2025-09-22T13:24:06Z</cp:lastPrinted>
  <dcterms:created xsi:type="dcterms:W3CDTF">2021-04-13T14:52:14Z</dcterms:created>
  <dcterms:modified xsi:type="dcterms:W3CDTF">2025-09-26T11:51:13Z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4b305e-b3e2-4eba-84b2-8a71d7ae3ae2_Enabled">
    <vt:lpwstr>true</vt:lpwstr>
  </property>
  <property fmtid="{D5CDD505-2E9C-101B-9397-08002B2CF9AE}" pid="3" name="MSIP_Label_0c4b305e-b3e2-4eba-84b2-8a71d7ae3ae2_SetDate">
    <vt:lpwstr>2025-09-22T12:50:19Z</vt:lpwstr>
  </property>
  <property fmtid="{D5CDD505-2E9C-101B-9397-08002B2CF9AE}" pid="4" name="MSIP_Label_0c4b305e-b3e2-4eba-84b2-8a71d7ae3ae2_Method">
    <vt:lpwstr>Standard</vt:lpwstr>
  </property>
  <property fmtid="{D5CDD505-2E9C-101B-9397-08002B2CF9AE}" pid="5" name="MSIP_Label_0c4b305e-b3e2-4eba-84b2-8a71d7ae3ae2_Name">
    <vt:lpwstr>defa4170-0d19-0005-0004-bc88714345d2</vt:lpwstr>
  </property>
  <property fmtid="{D5CDD505-2E9C-101B-9397-08002B2CF9AE}" pid="6" name="MSIP_Label_0c4b305e-b3e2-4eba-84b2-8a71d7ae3ae2_SiteId">
    <vt:lpwstr>202ee7fc-65d0-4d9f-9cea-e3136245dfd6</vt:lpwstr>
  </property>
  <property fmtid="{D5CDD505-2E9C-101B-9397-08002B2CF9AE}" pid="7" name="MSIP_Label_0c4b305e-b3e2-4eba-84b2-8a71d7ae3ae2_ActionId">
    <vt:lpwstr>8a4fa1a0-6fd6-4680-b308-fba082735cd1</vt:lpwstr>
  </property>
  <property fmtid="{D5CDD505-2E9C-101B-9397-08002B2CF9AE}" pid="8" name="MSIP_Label_0c4b305e-b3e2-4eba-84b2-8a71d7ae3ae2_ContentBits">
    <vt:lpwstr>0</vt:lpwstr>
  </property>
  <property fmtid="{D5CDD505-2E9C-101B-9397-08002B2CF9AE}" pid="9" name="MSIP_Label_0c4b305e-b3e2-4eba-84b2-8a71d7ae3ae2_Tag">
    <vt:lpwstr>10, 3, 0, 1</vt:lpwstr>
  </property>
</Properties>
</file>