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3" r:id="rId3"/>
    <p:sldId id="257" r:id="rId4"/>
    <p:sldId id="256" r:id="rId5"/>
    <p:sldId id="259" r:id="rId6"/>
    <p:sldId id="260" r:id="rId7"/>
    <p:sldId id="261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ole" initials="RP" lastIdx="2" clrIdx="0">
    <p:extLst>
      <p:ext uri="{19B8F6BF-5375-455C-9EA6-DF929625EA0E}">
        <p15:presenceInfo xmlns:p15="http://schemas.microsoft.com/office/powerpoint/2012/main" userId="S-1-5-21-1998012517-4074073577-2554597425-2253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8367" autoAdjust="0"/>
  </p:normalViewPr>
  <p:slideViewPr>
    <p:cSldViewPr snapToGrid="0">
      <p:cViewPr varScale="1">
        <p:scale>
          <a:sx n="98" d="100"/>
          <a:sy n="98" d="100"/>
        </p:scale>
        <p:origin x="10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F6D4-1CBE-49D9-9E51-BFA8E17A387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5A0C3-9473-4B38-BC27-95D6932E0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5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 b="1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5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A7A91-3E10-451D-81FD-F1AF909E932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C39A4-62B6-43C3-BCA2-8F9FEC12C2A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4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6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6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32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u="sng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2505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41020A8-8025-475A-B358-F8E533FB1924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6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3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EFED2-E8DD-442B-91E1-2A529680779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9A762-E963-4679-800A-FC70DC35AF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5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CFC5E09-06CC-432A-8329-25F292792756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293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 i="1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02D6E4F-1DDB-47C7-BFE2-6771D74B940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4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8211D-0371-477A-8820-829DF207177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E412F-6B6C-4B1E-B6F9-450A9F88D2C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71F096F-6325-42C4-BF47-6F1A54E2703A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12192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381000"/>
            <a:ext cx="15428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8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52505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5250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5250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250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250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250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0A9B-9541-4D77-AD6F-627200C06E0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1E58-F708-41A4-939A-B0D0CEF70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2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idare.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linkedin.com/in/jbaczkiewicz/?utm_source=chatgpt.co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linkedin.com/in/alvaro-ortiz-msim-cpcu-are-asli-ais-gei-4576b244/?utm_source=chatgpt.c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11" Type="http://schemas.openxmlformats.org/officeDocument/2006/relationships/image" Target="../media/image11.jpeg"/><Relationship Id="rId5" Type="http://schemas.openxmlformats.org/officeDocument/2006/relationships/hyperlink" Target="https://www.linkedin.com/in/chaitali-roy-05492825/?originalSubdomain=uk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linkedin.com/in/manoj-kumar-mnkre/?originalSubdomain=uk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1539" y="4087653"/>
            <a:ext cx="1955800" cy="1645882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3"/>
          <a:stretch/>
        </p:blipFill>
        <p:spPr>
          <a:xfrm>
            <a:off x="10379420" y="4257299"/>
            <a:ext cx="1000038" cy="87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/>
          <a:stretch/>
        </p:blipFill>
        <p:spPr>
          <a:xfrm>
            <a:off x="10153562" y="5156200"/>
            <a:ext cx="1550609" cy="577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7023100" cy="3454400"/>
          </a:xfrm>
          <a:prstGeom prst="rect">
            <a:avLst/>
          </a:prstGeom>
          <a:solidFill>
            <a:srgbClr val="59595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781507" y="1708278"/>
            <a:ext cx="6130044" cy="33239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Intelligence: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Market Entrants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Insurance &amp; Reinsurance Company (Florida Re)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3657600" y="4819135"/>
            <a:ext cx="32539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9/26/25</a:t>
            </a:r>
          </a:p>
        </p:txBody>
      </p:sp>
    </p:spTree>
    <p:extLst>
      <p:ext uri="{BB962C8B-B14F-4D97-AF65-F5344CB8AC3E}">
        <p14:creationId xmlns:p14="http://schemas.microsoft.com/office/powerpoint/2010/main" val="37522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352" y="365125"/>
            <a:ext cx="9330447" cy="771591"/>
          </a:xfrm>
        </p:spPr>
        <p:txBody>
          <a:bodyPr/>
          <a:lstStyle/>
          <a:p>
            <a:pPr>
              <a:defRPr>
                <a:latin typeface="Arial"/>
              </a:defRPr>
            </a:pPr>
            <a:r>
              <a:rPr dirty="0"/>
              <a:t>Executive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43" y="1922902"/>
            <a:ext cx="6052794" cy="4351338"/>
          </a:xfrm>
        </p:spPr>
        <p:txBody>
          <a:bodyPr>
            <a:noAutofit/>
          </a:bodyPr>
          <a:lstStyle/>
          <a:p>
            <a:pPr>
              <a:defRPr sz="1800">
                <a:latin typeface="Arial"/>
              </a:defRPr>
            </a:pPr>
            <a:r>
              <a:rPr sz="1800" dirty="0"/>
              <a:t>Florida Insurance &amp; Reinsurance Company (Florida Re) — Part of MNK Group; HQ Tampa, FL</a:t>
            </a:r>
          </a:p>
          <a:p>
            <a:pPr>
              <a:defRPr>
                <a:latin typeface="Arial"/>
              </a:defRPr>
            </a:pPr>
            <a:r>
              <a:rPr sz="1800" dirty="0"/>
              <a:t>Florida‑domiciled reinsurer and specialty property insurer focused on disciplined, sustainable risk transfer</a:t>
            </a:r>
          </a:p>
          <a:p>
            <a:pPr>
              <a:defRPr>
                <a:latin typeface="Arial"/>
              </a:defRPr>
            </a:pPr>
            <a:r>
              <a:rPr sz="1800" dirty="0" err="1"/>
              <a:t>Demotech</a:t>
            </a:r>
            <a:r>
              <a:rPr sz="1800" dirty="0"/>
              <a:t> Financial Stability Rating: A (Exceptional)</a:t>
            </a:r>
          </a:p>
          <a:p>
            <a:pPr>
              <a:defRPr>
                <a:latin typeface="Arial"/>
              </a:defRPr>
            </a:pPr>
            <a:r>
              <a:rPr sz="1800" dirty="0"/>
              <a:t>Primary focus: Commercial residential (condos, apartments, HOAs) and coastal commercial property; Florida‑first footprint</a:t>
            </a:r>
          </a:p>
          <a:p>
            <a:pPr>
              <a:defRPr>
                <a:latin typeface="Arial"/>
              </a:defRPr>
            </a:pPr>
            <a:r>
              <a:rPr lang="en-US" sz="1800" dirty="0"/>
              <a:t>Website: </a:t>
            </a:r>
            <a:r>
              <a:rPr lang="en-US" sz="1800" dirty="0">
                <a:latin typeface="Arial"/>
                <a:hlinkClick r:id="rId3"/>
              </a:rPr>
              <a:t>https://floridare.us</a:t>
            </a:r>
            <a:r>
              <a:rPr lang="en-US" sz="1800" dirty="0">
                <a:latin typeface="Arial"/>
              </a:rPr>
              <a:t> </a:t>
            </a:r>
            <a:endParaRPr sz="1800" dirty="0">
              <a:latin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A44779-CE4F-699C-F5E3-DE330AFEADBE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BE6276-C94C-8B7D-ADB4-41C00055099C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CD2DD3-0021-846E-79BF-7F6E72F9A892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CE7408-4D1C-1763-95DE-DC55ABA9B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B13948AD-D6C7-84B2-2136-EEF2E8AE0D8D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23352" y="6413384"/>
            <a:ext cx="11430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5A5F69"/>
                </a:solidFill>
                <a:latin typeface="Arial"/>
              </a:defRPr>
            </a:pPr>
            <a:r>
              <a:rPr dirty="0"/>
              <a:t>Sources: floridare.us (About/Insurance/Reinsurance); </a:t>
            </a:r>
            <a:r>
              <a:rPr dirty="0" err="1"/>
              <a:t>Demotech</a:t>
            </a:r>
            <a:r>
              <a:rPr dirty="0"/>
              <a:t>; MNK Group leadership pages; CUO announcement</a:t>
            </a:r>
          </a:p>
        </p:txBody>
      </p:sp>
      <p:pic>
        <p:nvPicPr>
          <p:cNvPr id="1026" name="62B96E4B-8C84-49EE-953C-F540510F940D" descr="Florida Re - Home.jpeg">
            <a:extLst>
              <a:ext uri="{FF2B5EF4-FFF2-40B4-BE49-F238E27FC236}">
                <a16:creationId xmlns:a16="http://schemas.microsoft.com/office/drawing/2014/main" id="{BF951561-41DD-EA8D-446A-384D0A8F8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 b="16396"/>
          <a:stretch>
            <a:fillRect/>
          </a:stretch>
        </p:blipFill>
        <p:spPr bwMode="auto">
          <a:xfrm>
            <a:off x="7568118" y="2038316"/>
            <a:ext cx="3410769" cy="267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728" y="187050"/>
            <a:ext cx="80836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&amp; Organization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901" y="2873641"/>
            <a:ext cx="4191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Alvaro A. Ortiz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President &amp; CEO</a:t>
            </a: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 Chief Data Officer at Frontline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1753" y="2873641"/>
            <a:ext cx="4191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Jeremy Baczkiewicz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Chief Underwriting Officer</a:t>
            </a: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Ex-SVP Underwriting &amp; Product at Slide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900" y="5875593"/>
            <a:ext cx="39608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Manoj Kumar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Group CEO, MNK Group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1752" y="5875592"/>
            <a:ext cx="40839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>
                <a:solidFill>
                  <a:srgbClr val="14181F"/>
                </a:solidFill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Chaitali Roy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400">
                <a:solidFill>
                  <a:srgbClr val="3E4450"/>
                </a:solidFill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Managing Director, MNK Group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6D7E8A-AA01-9FAB-E145-74A39686BD96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89FE2F-22F1-B23B-2E45-CEDB8763CA7A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90E1E1-D60C-5CF6-BCAE-03BC204171D6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BBDCD9-8364-2DF5-6233-CD37414F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E1F9EB76-3B89-C454-4E3E-578B2690A605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 descr="Alvaro Ortiz,MSIM,CPCU,ARe,ASLI,AIS,GEI">
            <a:extLst>
              <a:ext uri="{FF2B5EF4-FFF2-40B4-BE49-F238E27FC236}">
                <a16:creationId xmlns:a16="http://schemas.microsoft.com/office/drawing/2014/main" id="{0983A43F-0309-78A0-EDC2-9871E1608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00" y="128803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eremy Baczkiewicz JD, MBA, CPCU, ARe">
            <a:extLst>
              <a:ext uri="{FF2B5EF4-FFF2-40B4-BE49-F238E27FC236}">
                <a16:creationId xmlns:a16="http://schemas.microsoft.com/office/drawing/2014/main" id="{50A73AE5-CE9C-C648-CF13-4B25BCD6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52" y="1303814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B89D94-F78B-07AF-5BB8-68BF5A132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6800" y="4275393"/>
            <a:ext cx="1537855" cy="1600200"/>
          </a:xfrm>
          <a:prstGeom prst="rect">
            <a:avLst/>
          </a:prstGeom>
        </p:spPr>
      </p:pic>
      <p:pic>
        <p:nvPicPr>
          <p:cNvPr id="2054" name="Picture 6" descr="Chaitali Roy">
            <a:extLst>
              <a:ext uri="{FF2B5EF4-FFF2-40B4-BE49-F238E27FC236}">
                <a16:creationId xmlns:a16="http://schemas.microsoft.com/office/drawing/2014/main" id="{135C451E-6FA6-02A6-3584-5D870631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52" y="427486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264" y="365126"/>
            <a:ext cx="9291536" cy="753556"/>
          </a:xfrm>
        </p:spPr>
        <p:txBody>
          <a:bodyPr>
            <a:normAutofit/>
          </a:bodyPr>
          <a:lstStyle/>
          <a:p>
            <a:pPr>
              <a:defRPr>
                <a:latin typeface="Arial"/>
              </a:defRPr>
            </a:pPr>
            <a:r>
              <a:rPr dirty="0"/>
              <a:t>Strategy, Product &amp;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Insurance: Commercial Property program for residential condos &amp; HOAs; ISO Special perils with optional coverages (e.g., Ordinance or Law)</a:t>
            </a:r>
          </a:p>
          <a:p>
            <a:pPr>
              <a:defRPr>
                <a:latin typeface="Arial"/>
              </a:defRPr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Reinsurance: Catastrophe </a:t>
            </a:r>
            <a:r>
              <a:rPr sz="2200" dirty="0" err="1">
                <a:latin typeface="Arial" panose="020B0604020202020204" pitchFamily="34" charset="0"/>
                <a:cs typeface="Arial" panose="020B0604020202020204" pitchFamily="34" charset="0"/>
              </a:rPr>
              <a:t>XoL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, Risk </a:t>
            </a:r>
            <a:r>
              <a:rPr sz="2200" dirty="0" err="1">
                <a:latin typeface="Arial" panose="020B0604020202020204" pitchFamily="34" charset="0"/>
                <a:cs typeface="Arial" panose="020B0604020202020204" pitchFamily="34" charset="0"/>
              </a:rPr>
              <a:t>XoL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, Proportional treaty, Reinstatement Protection Plans (RPPs)</a:t>
            </a:r>
          </a:p>
          <a:p>
            <a:pPr>
              <a:defRPr>
                <a:latin typeface="Arial"/>
              </a:defRPr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Target clients: Insurers (small–mid), captives/cells, RRGs, MGAs — typical line sizes $1m–$5m</a:t>
            </a:r>
          </a:p>
          <a:p>
            <a:pPr>
              <a:defRPr>
                <a:latin typeface="Arial"/>
              </a:defRPr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Distribution: Appointed agents &amp; specialty partners; mitigation emphasis (secondary wind characteristics) for preferred risks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2C824-FC80-E042-E1E9-3F9EA6E05480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AE3903-EF95-61EA-A7D3-C3F0C45172B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9495BA-BA1C-D5FF-C966-FD61C35A601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3393B0-BBE9-6C00-9B21-AA327FAC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6726222-7122-44C6-2F12-9EF7D5D6F0BB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64511" y="6331597"/>
            <a:ext cx="11430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5A5F69"/>
                </a:solidFill>
                <a:latin typeface="Arial"/>
              </a:defRPr>
            </a:pPr>
            <a:r>
              <a:t>Sources: floridare.us (About/Insurance/Reinsurance); Demotech; MNK Group leadership pages; CUO announcement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08" y="365126"/>
            <a:ext cx="9310991" cy="685462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</a:defRPr>
            </a:pPr>
            <a:r>
              <a:rPr dirty="0"/>
              <a:t>Capital, Regulatory &amp; Risk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200" dirty="0" err="1">
                <a:latin typeface="Arial" panose="020B0604020202020204" pitchFamily="34" charset="0"/>
                <a:cs typeface="Arial" panose="020B0604020202020204" pitchFamily="34" charset="0"/>
              </a:rPr>
              <a:t>Demotech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A (Exceptional) rating supports market access and counterparty confidence</a:t>
            </a:r>
          </a:p>
          <a:p>
            <a:pPr>
              <a:defRPr>
                <a:latin typeface="Arial"/>
              </a:defRPr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Technology‑driven underwriting: AI‑powered geospatial data; AIR &amp; RMS catastrophe models; automation for precision underwriting</a:t>
            </a:r>
          </a:p>
          <a:p>
            <a:pPr>
              <a:defRPr>
                <a:latin typeface="Arial"/>
              </a:defRPr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Aligned risk culture: risk‑sharing with MGA/captive partners; focused accumulation controls (Florida, California, coastal states)</a:t>
            </a:r>
          </a:p>
          <a:p>
            <a:pPr>
              <a:defRPr>
                <a:latin typeface="Arial"/>
              </a:defRPr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Product innovation: blanket deductible option for multi‑location/commercial residential insureds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102F3E-B378-88F3-8729-678A72BA9F0A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1CAE3D-F153-A11E-66FA-0A1D91347F70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C15DEA-DBC1-FD58-2C4C-424D6FBB1FB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06343-41E8-E4F6-AE05-442DC92B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56BC0D0-750E-FFB4-77D4-62D9DBEF2A60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56341" y="6365874"/>
            <a:ext cx="11430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5A5F69"/>
                </a:solidFill>
                <a:latin typeface="Arial"/>
              </a:defRPr>
            </a:pPr>
            <a:r>
              <a:rPr dirty="0"/>
              <a:t>Sources: floridare.us (About/Insurance/Reinsurance); </a:t>
            </a:r>
            <a:r>
              <a:rPr dirty="0" err="1"/>
              <a:t>Demotech</a:t>
            </a:r>
            <a:r>
              <a:rPr dirty="0"/>
              <a:t>; MNK Group leadership pages; CUO announcement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2" y="365126"/>
            <a:ext cx="9408268" cy="753556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</a:defRPr>
            </a:pPr>
            <a:r>
              <a:rPr dirty="0"/>
              <a:t>12‑Month Outlook — Execution &amp; KPIs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>
                <a:latin typeface="Arial"/>
              </a:defRPr>
            </a:pPr>
            <a:r>
              <a:rPr sz="2200" dirty="0"/>
              <a:t>Commercial: Appointed agent growth; condo/HOA program adoption; quote‑to‑bind and retention trajectory</a:t>
            </a:r>
          </a:p>
          <a:p>
            <a:pPr>
              <a:defRPr>
                <a:latin typeface="Arial"/>
              </a:defRPr>
            </a:pPr>
            <a:r>
              <a:rPr sz="2200" dirty="0"/>
              <a:t>Risk: Modeled vs actual LR; cat volatility vs plan; inspection pass rates; mitigation credit utilization</a:t>
            </a:r>
          </a:p>
          <a:p>
            <a:pPr>
              <a:defRPr>
                <a:latin typeface="Arial"/>
              </a:defRPr>
            </a:pPr>
            <a:r>
              <a:rPr sz="2200" dirty="0"/>
              <a:t>Capital/Compliance: Maintain A rating; finalize reinsurance panels; aggregation caps by ZIP/vintage; bordereaux/reporting cadence</a:t>
            </a:r>
          </a:p>
          <a:p>
            <a:pPr>
              <a:defRPr>
                <a:latin typeface="Arial"/>
              </a:defRPr>
            </a:pPr>
            <a:r>
              <a:rPr sz="2200" dirty="0"/>
              <a:t>Go‑to‑market: Build presence with property managers/associations; expand captive and reinsurance partnerships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E7F3C-33A4-EA1A-BF19-A9175D048B01}"/>
              </a:ext>
            </a:extLst>
          </p:cNvPr>
          <p:cNvGrpSpPr/>
          <p:nvPr/>
        </p:nvGrpSpPr>
        <p:grpSpPr>
          <a:xfrm>
            <a:off x="1" y="501"/>
            <a:ext cx="12191999" cy="752252"/>
            <a:chOff x="1" y="501"/>
            <a:chExt cx="12191999" cy="752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DA21A-D75E-2B8B-4631-90691F14141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97"/>
            <a:stretch/>
          </p:blipFill>
          <p:spPr>
            <a:xfrm>
              <a:off x="4419600" y="501"/>
              <a:ext cx="7772400" cy="1889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EC06A0-AE3C-3B57-8BD6-3D8ED8F64668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1503" b="80939"/>
            <a:stretch/>
          </p:blipFill>
          <p:spPr>
            <a:xfrm>
              <a:off x="1" y="501"/>
              <a:ext cx="6890994" cy="1889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8D9E59-7225-6157-0199-CF7CA4D7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3" y="289489"/>
              <a:ext cx="1744711" cy="463264"/>
            </a:xfrm>
            <a:prstGeom prst="rect">
              <a:avLst/>
            </a:prstGeom>
          </p:spPr>
        </p:pic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10EE63B-552B-C4A9-CA32-9196ED304D5C}"/>
                </a:ext>
              </a:extLst>
            </p:cNvPr>
            <p:cNvSpPr/>
            <p:nvPr/>
          </p:nvSpPr>
          <p:spPr>
            <a:xfrm rot="10800000">
              <a:off x="11668812" y="272403"/>
              <a:ext cx="523187" cy="386623"/>
            </a:xfrm>
            <a:prstGeom prst="rtTriangle">
              <a:avLst/>
            </a:prstGeom>
            <a:solidFill>
              <a:srgbClr val="C7922A"/>
            </a:solidFill>
            <a:ln>
              <a:solidFill>
                <a:srgbClr val="C79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145960</TotalTime>
  <Words>449</Words>
  <Application>Microsoft Office PowerPoint</Application>
  <PresentationFormat>Widescreen</PresentationFormat>
  <Paragraphs>40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Default Design</vt:lpstr>
      <vt:lpstr>1_Office Theme</vt:lpstr>
      <vt:lpstr>PowerPoint Presentation</vt:lpstr>
      <vt:lpstr>Executive Snapshot</vt:lpstr>
      <vt:lpstr>PowerPoint Presentation</vt:lpstr>
      <vt:lpstr>Strategy, Product &amp; Distribution</vt:lpstr>
      <vt:lpstr>Capital, Regulatory &amp; Risk Framework</vt:lpstr>
      <vt:lpstr>12‑Month Outlook — Execution &amp; KPIs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Smith</dc:creator>
  <cp:lastModifiedBy>Eric Seward</cp:lastModifiedBy>
  <cp:revision>894</cp:revision>
  <cp:lastPrinted>2025-09-22T13:24:06Z</cp:lastPrinted>
  <dcterms:created xsi:type="dcterms:W3CDTF">2021-04-13T14:52:14Z</dcterms:created>
  <dcterms:modified xsi:type="dcterms:W3CDTF">2025-09-26T12:54:39Z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4b305e-b3e2-4eba-84b2-8a71d7ae3ae2_Enabled">
    <vt:lpwstr>true</vt:lpwstr>
  </property>
  <property fmtid="{D5CDD505-2E9C-101B-9397-08002B2CF9AE}" pid="3" name="MSIP_Label_0c4b305e-b3e2-4eba-84b2-8a71d7ae3ae2_SetDate">
    <vt:lpwstr>2025-09-22T12:50:19Z</vt:lpwstr>
  </property>
  <property fmtid="{D5CDD505-2E9C-101B-9397-08002B2CF9AE}" pid="4" name="MSIP_Label_0c4b305e-b3e2-4eba-84b2-8a71d7ae3ae2_Method">
    <vt:lpwstr>Standard</vt:lpwstr>
  </property>
  <property fmtid="{D5CDD505-2E9C-101B-9397-08002B2CF9AE}" pid="5" name="MSIP_Label_0c4b305e-b3e2-4eba-84b2-8a71d7ae3ae2_Name">
    <vt:lpwstr>defa4170-0d19-0005-0004-bc88714345d2</vt:lpwstr>
  </property>
  <property fmtid="{D5CDD505-2E9C-101B-9397-08002B2CF9AE}" pid="6" name="MSIP_Label_0c4b305e-b3e2-4eba-84b2-8a71d7ae3ae2_SiteId">
    <vt:lpwstr>202ee7fc-65d0-4d9f-9cea-e3136245dfd6</vt:lpwstr>
  </property>
  <property fmtid="{D5CDD505-2E9C-101B-9397-08002B2CF9AE}" pid="7" name="MSIP_Label_0c4b305e-b3e2-4eba-84b2-8a71d7ae3ae2_ActionId">
    <vt:lpwstr>8a4fa1a0-6fd6-4680-b308-fba082735cd1</vt:lpwstr>
  </property>
  <property fmtid="{D5CDD505-2E9C-101B-9397-08002B2CF9AE}" pid="8" name="MSIP_Label_0c4b305e-b3e2-4eba-84b2-8a71d7ae3ae2_ContentBits">
    <vt:lpwstr>0</vt:lpwstr>
  </property>
  <property fmtid="{D5CDD505-2E9C-101B-9397-08002B2CF9AE}" pid="9" name="MSIP_Label_0c4b305e-b3e2-4eba-84b2-8a71d7ae3ae2_Tag">
    <vt:lpwstr>10, 3, 0, 1</vt:lpwstr>
  </property>
</Properties>
</file>